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7"/>
  </p:notesMasterIdLst>
  <p:handoutMasterIdLst>
    <p:handoutMasterId r:id="rId28"/>
  </p:handoutMasterIdLst>
  <p:sldIdLst>
    <p:sldId id="256" r:id="rId5"/>
    <p:sldId id="287" r:id="rId6"/>
    <p:sldId id="282" r:id="rId7"/>
    <p:sldId id="283" r:id="rId8"/>
    <p:sldId id="288" r:id="rId9"/>
    <p:sldId id="258" r:id="rId10"/>
    <p:sldId id="269" r:id="rId11"/>
    <p:sldId id="274" r:id="rId12"/>
    <p:sldId id="281" r:id="rId13"/>
    <p:sldId id="270" r:id="rId14"/>
    <p:sldId id="271" r:id="rId15"/>
    <p:sldId id="273" r:id="rId16"/>
    <p:sldId id="275" r:id="rId17"/>
    <p:sldId id="272" r:id="rId18"/>
    <p:sldId id="277" r:id="rId19"/>
    <p:sldId id="278" r:id="rId20"/>
    <p:sldId id="279" r:id="rId21"/>
    <p:sldId id="276" r:id="rId22"/>
    <p:sldId id="280" r:id="rId23"/>
    <p:sldId id="286" r:id="rId24"/>
    <p:sldId id="284" r:id="rId25"/>
    <p:sldId id="285" r:id="rId2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39" autoAdjust="0"/>
    <p:restoredTop sz="95768" autoAdjust="0"/>
  </p:normalViewPr>
  <p:slideViewPr>
    <p:cSldViewPr snapToGrid="0" showGuides="1">
      <p:cViewPr varScale="1">
        <p:scale>
          <a:sx n="98" d="100"/>
          <a:sy n="98" d="100"/>
        </p:scale>
        <p:origin x="216" y="344"/>
      </p:cViewPr>
      <p:guideLst>
        <p:guide pos="3840"/>
        <p:guide orient="horz" pos="2500"/>
        <p:guide pos="4951"/>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3/24/21</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3/24/21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3D78A92-0141-4330-8F3E-FAADFAC23844}" type="slidenum">
              <a:rPr lang="en-US" noProof="0" smtClean="0"/>
              <a:t>1</a:t>
            </a:fld>
            <a:endParaRPr lang="en-US" noProof="0" dirty="0"/>
          </a:p>
        </p:txBody>
      </p:sp>
    </p:spTree>
    <p:extLst>
      <p:ext uri="{BB962C8B-B14F-4D97-AF65-F5344CB8AC3E}">
        <p14:creationId xmlns:p14="http://schemas.microsoft.com/office/powerpoint/2010/main" val="20698481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fanpop.com/clubs/wolves/images/37008073/title/beautiful-wolf-photo" TargetMode="External"/><Relationship Id="rId3" Type="http://schemas.openxmlformats.org/officeDocument/2006/relationships/hyperlink" Target="https://www.yellowstonepark.com/things-to-do/wolves-bring-yellowstone-back" TargetMode="External"/><Relationship Id="rId7" Type="http://schemas.openxmlformats.org/officeDocument/2006/relationships/hyperlink" Target="https://yellowstone.co/rivers/lamar.htm" TargetMode="External"/><Relationship Id="rId2" Type="http://schemas.openxmlformats.org/officeDocument/2006/relationships/hyperlink" Target="https://mountainjournal.org/fewer-elk-counted-in-yellowstone-this-year-but-it-cannot-be-blamed-on-wolves#:~:text=The%20long%2Dterm%20average%20of,3%2C915%20elk%20observed%20in%202013" TargetMode="External"/><Relationship Id="rId1" Type="http://schemas.openxmlformats.org/officeDocument/2006/relationships/slideLayout" Target="../slideLayouts/slideLayout18.xml"/><Relationship Id="rId6" Type="http://schemas.openxmlformats.org/officeDocument/2006/relationships/hyperlink" Target="https://earthjustice.org/blog/2015-july/how-wolves-saved-the-foxes-mice-and-rivers-of-yellowstone-national-park" TargetMode="External"/><Relationship Id="rId5" Type="http://schemas.openxmlformats.org/officeDocument/2006/relationships/hyperlink" Target="https://www.nps.gov/yell/learn/nature/elk.htm#:~:text=The%20Greater%20Yellowstone%20Ecosystem%20is,than%20the%20northern%20Yellowstone%20herd" TargetMode="External"/><Relationship Id="rId4" Type="http://schemas.openxmlformats.org/officeDocument/2006/relationships/hyperlink" Target="https://kids.britannica.com/students/assembly/view/174079"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a:xfrm>
            <a:off x="3912235" y="4578653"/>
            <a:ext cx="4367531" cy="324417"/>
          </a:xfrm>
        </p:spPr>
        <p:txBody>
          <a:bodyPr/>
          <a:lstStyle/>
          <a:p>
            <a:r>
              <a:rPr lang="en-US" dirty="0">
                <a:solidFill>
                  <a:schemeClr val="bg1"/>
                </a:solidFill>
              </a:rPr>
              <a:t>March 25</a:t>
            </a:r>
            <a:r>
              <a:rPr lang="en-US" baseline="30000" dirty="0">
                <a:solidFill>
                  <a:schemeClr val="bg1"/>
                </a:solidFill>
              </a:rPr>
              <a:t>th</a:t>
            </a:r>
            <a:endParaRPr lang="ru-RU" dirty="0">
              <a:solidFill>
                <a:schemeClr val="bg1"/>
              </a:solidFill>
            </a:endParaRPr>
          </a:p>
        </p:txBody>
      </p:sp>
      <p:sp>
        <p:nvSpPr>
          <p:cNvPr id="2" name="Text Placeholder 1">
            <a:extLst>
              <a:ext uri="{FF2B5EF4-FFF2-40B4-BE49-F238E27FC236}">
                <a16:creationId xmlns:a16="http://schemas.microsoft.com/office/drawing/2014/main" id="{7D65CF0B-BB68-4A49-91EE-96E78E8CAD61}"/>
              </a:ext>
            </a:extLst>
          </p:cNvPr>
          <p:cNvSpPr>
            <a:spLocks noGrp="1"/>
          </p:cNvSpPr>
          <p:nvPr>
            <p:ph type="body" sz="quarter" idx="21"/>
          </p:nvPr>
        </p:nvSpPr>
        <p:spPr>
          <a:xfrm>
            <a:off x="3912234" y="4923904"/>
            <a:ext cx="4367531" cy="324417"/>
          </a:xfrm>
        </p:spPr>
        <p:txBody>
          <a:bodyPr/>
          <a:lstStyle/>
          <a:p>
            <a:r>
              <a:rPr lang="en-US" dirty="0"/>
              <a:t>2021</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a:xfrm>
            <a:off x="1037021" y="1597965"/>
            <a:ext cx="10117959" cy="2281355"/>
          </a:xfrm>
        </p:spPr>
        <p:txBody>
          <a:bodyPr/>
          <a:lstStyle/>
          <a:p>
            <a:r>
              <a:rPr lang="en-US" sz="6000" dirty="0"/>
              <a:t>A Time Series Analysis of Gray Wolf Population in Yellowstone</a:t>
            </a:r>
            <a:endParaRPr lang="ru-RU" sz="6000"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1050857" y="3897076"/>
            <a:ext cx="10090287" cy="1101897"/>
          </a:xfrm>
        </p:spPr>
        <p:txBody>
          <a:bodyPr/>
          <a:lstStyle/>
          <a:p>
            <a:r>
              <a:rPr lang="en-US" dirty="0"/>
              <a:t>Shane McIntyre</a:t>
            </a:r>
            <a:endParaRPr lang="ru-RU" dirty="0"/>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925751F-6ADC-D14F-86AA-2F53159B09BE}"/>
              </a:ext>
            </a:extLst>
          </p:cNvPr>
          <p:cNvSpPr>
            <a:spLocks noGrp="1"/>
          </p:cNvSpPr>
          <p:nvPr>
            <p:ph type="title"/>
          </p:nvPr>
        </p:nvSpPr>
        <p:spPr>
          <a:xfrm>
            <a:off x="772884" y="272375"/>
            <a:ext cx="5167185" cy="1680519"/>
          </a:xfrm>
        </p:spPr>
        <p:txBody>
          <a:bodyPr vert="horz" lIns="91440" tIns="45720" rIns="91440" bIns="45720" rtlCol="0" anchor="ctr">
            <a:normAutofit/>
          </a:bodyPr>
          <a:lstStyle/>
          <a:p>
            <a:pPr algn="l"/>
            <a:r>
              <a:rPr lang="en-US" sz="4000" dirty="0">
                <a:solidFill>
                  <a:schemeClr val="tx1"/>
                </a:solidFill>
              </a:rPr>
              <a:t>Investigating the Raw Data </a:t>
            </a:r>
            <a:r>
              <a:rPr lang="en-US" sz="2200" dirty="0">
                <a:solidFill>
                  <a:schemeClr val="tx1"/>
                </a:solidFill>
              </a:rPr>
              <a:t>(Stationary vs Non-Stationary)</a:t>
            </a:r>
          </a:p>
        </p:txBody>
      </p:sp>
      <p:sp>
        <p:nvSpPr>
          <p:cNvPr id="9" name="TextBox 8">
            <a:extLst>
              <a:ext uri="{FF2B5EF4-FFF2-40B4-BE49-F238E27FC236}">
                <a16:creationId xmlns:a16="http://schemas.microsoft.com/office/drawing/2014/main" id="{FB16BAEF-F72E-1A47-8963-DD6342244A0E}"/>
              </a:ext>
            </a:extLst>
          </p:cNvPr>
          <p:cNvSpPr txBox="1"/>
          <p:nvPr/>
        </p:nvSpPr>
        <p:spPr>
          <a:xfrm>
            <a:off x="6063502" y="4268959"/>
            <a:ext cx="5178960" cy="168051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100" dirty="0" err="1"/>
              <a:t>Ljung</a:t>
            </a:r>
            <a:r>
              <a:rPr lang="en-US" sz="1100" dirty="0"/>
              <a:t>-Box Test:</a:t>
            </a:r>
          </a:p>
          <a:p>
            <a:pPr indent="-228600">
              <a:lnSpc>
                <a:spcPct val="90000"/>
              </a:lnSpc>
              <a:spcAft>
                <a:spcPts val="600"/>
              </a:spcAft>
              <a:buFont typeface="Arial" panose="020B0604020202020204" pitchFamily="34" charset="0"/>
              <a:buChar char="•"/>
            </a:pPr>
            <a:r>
              <a:rPr lang="en-US" sz="1100" dirty="0"/>
              <a:t>X-squared = 20.63</a:t>
            </a:r>
          </a:p>
          <a:p>
            <a:pPr indent="-228600">
              <a:lnSpc>
                <a:spcPct val="90000"/>
              </a:lnSpc>
              <a:spcAft>
                <a:spcPts val="600"/>
              </a:spcAft>
              <a:buFont typeface="Arial" panose="020B0604020202020204" pitchFamily="34" charset="0"/>
              <a:buChar char="•"/>
            </a:pPr>
            <a:r>
              <a:rPr lang="en-US" sz="1100" dirty="0"/>
              <a:t>Lag = 3</a:t>
            </a:r>
          </a:p>
          <a:p>
            <a:pPr indent="-228600">
              <a:lnSpc>
                <a:spcPct val="90000"/>
              </a:lnSpc>
              <a:spcAft>
                <a:spcPts val="600"/>
              </a:spcAft>
              <a:buFont typeface="Arial" panose="020B0604020202020204" pitchFamily="34" charset="0"/>
              <a:buChar char="•"/>
            </a:pPr>
            <a:r>
              <a:rPr lang="en-US" sz="1100" dirty="0">
                <a:highlight>
                  <a:srgbClr val="FFFF00"/>
                </a:highlight>
              </a:rPr>
              <a:t>P-value = 0.0001257</a:t>
            </a:r>
          </a:p>
          <a:p>
            <a:pPr indent="-228600">
              <a:lnSpc>
                <a:spcPct val="90000"/>
              </a:lnSpc>
              <a:spcAft>
                <a:spcPts val="600"/>
              </a:spcAft>
              <a:buFont typeface="Arial" panose="020B0604020202020204" pitchFamily="34" charset="0"/>
              <a:buChar char="•"/>
            </a:pPr>
            <a:endParaRPr lang="en-US" sz="1100" dirty="0"/>
          </a:p>
          <a:p>
            <a:pPr indent="-228600">
              <a:lnSpc>
                <a:spcPct val="90000"/>
              </a:lnSpc>
              <a:spcAft>
                <a:spcPts val="600"/>
              </a:spcAft>
              <a:buFont typeface="Arial" panose="020B0604020202020204" pitchFamily="34" charset="0"/>
              <a:buChar char="•"/>
            </a:pPr>
            <a:r>
              <a:rPr lang="en-US" sz="1100" dirty="0"/>
              <a:t>The ACF suggests the data is non-stationary. The </a:t>
            </a:r>
            <a:r>
              <a:rPr lang="en-US" sz="1100" dirty="0" err="1"/>
              <a:t>Ljung</a:t>
            </a:r>
            <a:r>
              <a:rPr lang="en-US" sz="1100" dirty="0"/>
              <a:t>-Box test confirms this. A low p-value tells us to reject the null hypothesis that the data is stationary.</a:t>
            </a:r>
          </a:p>
        </p:txBody>
      </p:sp>
      <p:pic>
        <p:nvPicPr>
          <p:cNvPr id="8" name="Picture 7">
            <a:extLst>
              <a:ext uri="{FF2B5EF4-FFF2-40B4-BE49-F238E27FC236}">
                <a16:creationId xmlns:a16="http://schemas.microsoft.com/office/drawing/2014/main" id="{3548A571-AEA7-CB49-8C39-680266796E37}"/>
              </a:ext>
            </a:extLst>
          </p:cNvPr>
          <p:cNvPicPr>
            <a:picLocks noChangeAspect="1"/>
          </p:cNvPicPr>
          <p:nvPr/>
        </p:nvPicPr>
        <p:blipFill>
          <a:blip r:embed="rId2"/>
          <a:stretch>
            <a:fillRect/>
          </a:stretch>
        </p:blipFill>
        <p:spPr>
          <a:xfrm>
            <a:off x="6094475" y="654119"/>
            <a:ext cx="3885886" cy="3711146"/>
          </a:xfrm>
          <a:prstGeom prst="rect">
            <a:avLst/>
          </a:prstGeom>
        </p:spPr>
      </p:pic>
      <p:pic>
        <p:nvPicPr>
          <p:cNvPr id="6" name="Picture 5">
            <a:extLst>
              <a:ext uri="{FF2B5EF4-FFF2-40B4-BE49-F238E27FC236}">
                <a16:creationId xmlns:a16="http://schemas.microsoft.com/office/drawing/2014/main" id="{DCFBEE9D-14DF-B74A-B12A-CBA2A0E69CF4}"/>
              </a:ext>
            </a:extLst>
          </p:cNvPr>
          <p:cNvPicPr>
            <a:picLocks noChangeAspect="1"/>
          </p:cNvPicPr>
          <p:nvPr/>
        </p:nvPicPr>
        <p:blipFill>
          <a:blip r:embed="rId3"/>
          <a:stretch>
            <a:fillRect/>
          </a:stretch>
        </p:blipFill>
        <p:spPr>
          <a:xfrm>
            <a:off x="265519" y="1952292"/>
            <a:ext cx="4851494" cy="4633333"/>
          </a:xfrm>
          <a:prstGeom prst="rect">
            <a:avLst/>
          </a:prstGeom>
        </p:spPr>
      </p:pic>
      <p:sp>
        <p:nvSpPr>
          <p:cNvPr id="2" name="Slide Number Placeholder 1">
            <a:extLst>
              <a:ext uri="{FF2B5EF4-FFF2-40B4-BE49-F238E27FC236}">
                <a16:creationId xmlns:a16="http://schemas.microsoft.com/office/drawing/2014/main" id="{E1AEB224-5BBC-694A-9DFB-AE6984DA33C0}"/>
              </a:ext>
            </a:extLst>
          </p:cNvPr>
          <p:cNvSpPr>
            <a:spLocks noGrp="1"/>
          </p:cNvSpPr>
          <p:nvPr>
            <p:ph type="sldNum" sz="quarter" idx="10"/>
          </p:nvPr>
        </p:nvSpPr>
        <p:spPr>
          <a:xfrm>
            <a:off x="8610600" y="6356350"/>
            <a:ext cx="2743200" cy="365125"/>
          </a:xfrm>
        </p:spPr>
        <p:txBody>
          <a:bodyPr vert="horz" lIns="91440" tIns="45720" rIns="91440" bIns="45720" rtlCol="0" anchor="ctr">
            <a:normAutofit/>
          </a:bodyPr>
          <a:lstStyle/>
          <a:p>
            <a:pPr algn="r">
              <a:spcAft>
                <a:spcPts val="600"/>
              </a:spcAft>
            </a:pPr>
            <a:r>
              <a:rPr lang="en-US" sz="1200" dirty="0">
                <a:solidFill>
                  <a:schemeClr val="tx1">
                    <a:tint val="75000"/>
                  </a:schemeClr>
                </a:solidFill>
              </a:rPr>
              <a:t>10</a:t>
            </a:r>
            <a:endParaRPr lang="en-US" sz="1200" noProof="0" dirty="0">
              <a:solidFill>
                <a:schemeClr val="tx1">
                  <a:tint val="75000"/>
                </a:schemeClr>
              </a:solidFill>
            </a:endParaRPr>
          </a:p>
        </p:txBody>
      </p:sp>
    </p:spTree>
    <p:extLst>
      <p:ext uri="{BB962C8B-B14F-4D97-AF65-F5344CB8AC3E}">
        <p14:creationId xmlns:p14="http://schemas.microsoft.com/office/powerpoint/2010/main" val="1255978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28A1BD-9EA3-E24C-B62A-6335669A5E26}"/>
              </a:ext>
            </a:extLst>
          </p:cNvPr>
          <p:cNvSpPr>
            <a:spLocks noGrp="1"/>
          </p:cNvSpPr>
          <p:nvPr>
            <p:ph type="sldNum" sz="quarter" idx="10"/>
          </p:nvPr>
        </p:nvSpPr>
        <p:spPr/>
        <p:txBody>
          <a:bodyPr/>
          <a:lstStyle/>
          <a:p>
            <a:fld id="{D495E168-DA5E-4888-8D8A-92B118324C14}" type="slidenum">
              <a:rPr lang="en-US" noProof="0" smtClean="0"/>
              <a:pPr/>
              <a:t>11</a:t>
            </a:fld>
            <a:endParaRPr lang="en-US" noProof="0" dirty="0"/>
          </a:p>
        </p:txBody>
      </p:sp>
      <p:sp>
        <p:nvSpPr>
          <p:cNvPr id="4" name="Title 3">
            <a:extLst>
              <a:ext uri="{FF2B5EF4-FFF2-40B4-BE49-F238E27FC236}">
                <a16:creationId xmlns:a16="http://schemas.microsoft.com/office/drawing/2014/main" id="{0BD22C33-8F15-1847-85EF-16150BA4A59E}"/>
              </a:ext>
            </a:extLst>
          </p:cNvPr>
          <p:cNvSpPr>
            <a:spLocks noGrp="1"/>
          </p:cNvSpPr>
          <p:nvPr>
            <p:ph type="title"/>
          </p:nvPr>
        </p:nvSpPr>
        <p:spPr/>
        <p:txBody>
          <a:bodyPr>
            <a:normAutofit/>
          </a:bodyPr>
          <a:lstStyle/>
          <a:p>
            <a:r>
              <a:rPr lang="en-US" sz="3200" dirty="0"/>
              <a:t>Model Creation</a:t>
            </a:r>
          </a:p>
        </p:txBody>
      </p:sp>
      <p:sp>
        <p:nvSpPr>
          <p:cNvPr id="5" name="TextBox 4">
            <a:extLst>
              <a:ext uri="{FF2B5EF4-FFF2-40B4-BE49-F238E27FC236}">
                <a16:creationId xmlns:a16="http://schemas.microsoft.com/office/drawing/2014/main" id="{0AD04D37-5A91-CB43-8560-C9DD67B3286A}"/>
              </a:ext>
            </a:extLst>
          </p:cNvPr>
          <p:cNvSpPr txBox="1"/>
          <p:nvPr/>
        </p:nvSpPr>
        <p:spPr>
          <a:xfrm>
            <a:off x="838200" y="1642429"/>
            <a:ext cx="3125586" cy="4524315"/>
          </a:xfrm>
          <a:prstGeom prst="rect">
            <a:avLst/>
          </a:prstGeom>
          <a:noFill/>
        </p:spPr>
        <p:txBody>
          <a:bodyPr wrap="square" rtlCol="0">
            <a:spAutoFit/>
          </a:bodyPr>
          <a:lstStyle/>
          <a:p>
            <a:r>
              <a:rPr lang="en-US" dirty="0">
                <a:solidFill>
                  <a:schemeClr val="bg1"/>
                </a:solidFill>
              </a:rPr>
              <a:t>Data is non-stationary</a:t>
            </a:r>
          </a:p>
          <a:p>
            <a:pPr marL="285750" indent="-285750">
              <a:buFont typeface="Arial" panose="020B0604020202020204" pitchFamily="34" charset="0"/>
              <a:buChar char="•"/>
            </a:pPr>
            <a:r>
              <a:rPr lang="en-US" dirty="0">
                <a:solidFill>
                  <a:schemeClr val="bg1"/>
                </a:solidFill>
              </a:rPr>
              <a:t>Try ARIMA(</a:t>
            </a:r>
            <a:r>
              <a:rPr lang="en-US" dirty="0" err="1">
                <a:solidFill>
                  <a:schemeClr val="bg1"/>
                </a:solidFill>
              </a:rPr>
              <a:t>p,d,q</a:t>
            </a:r>
            <a:r>
              <a:rPr lang="en-US" dirty="0">
                <a:solidFill>
                  <a:schemeClr val="bg1"/>
                </a:solidFill>
              </a:rPr>
              <a:t>)</a:t>
            </a:r>
          </a:p>
          <a:p>
            <a:pPr marL="285750" indent="-285750">
              <a:buFont typeface="Arial" panose="020B0604020202020204" pitchFamily="34" charset="0"/>
              <a:buChar char="•"/>
            </a:pPr>
            <a:r>
              <a:rPr lang="en-US" dirty="0">
                <a:solidFill>
                  <a:schemeClr val="bg1"/>
                </a:solidFill>
              </a:rPr>
              <a:t>Seasonality d =1</a:t>
            </a: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Investigate different ARIMA models with p and q ranging from 1-5</a:t>
            </a:r>
          </a:p>
          <a:p>
            <a:pPr marL="285750" indent="-285750">
              <a:buFont typeface="Arial" panose="020B0604020202020204" pitchFamily="34" charset="0"/>
              <a:buChar char="•"/>
            </a:pPr>
            <a:r>
              <a:rPr lang="en-US" dirty="0">
                <a:solidFill>
                  <a:schemeClr val="bg1"/>
                </a:solidFill>
              </a:rPr>
              <a:t>Assessing potential models by minimizing AIC/BIC</a:t>
            </a: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Minimum AIC and BIC suggested p=2, q=2</a:t>
            </a:r>
          </a:p>
          <a:p>
            <a:endParaRPr lang="en-US" dirty="0">
              <a:solidFill>
                <a:schemeClr val="bg1"/>
              </a:solidFill>
            </a:endParaRPr>
          </a:p>
          <a:p>
            <a:r>
              <a:rPr lang="en-US" dirty="0">
                <a:solidFill>
                  <a:schemeClr val="bg1"/>
                </a:solidFill>
              </a:rPr>
              <a:t>Suggested Model</a:t>
            </a:r>
          </a:p>
          <a:p>
            <a:pPr marL="285750" indent="-285750">
              <a:buFont typeface="Arial" panose="020B0604020202020204" pitchFamily="34" charset="0"/>
              <a:buChar char="•"/>
            </a:pPr>
            <a:r>
              <a:rPr lang="en-US" dirty="0">
                <a:solidFill>
                  <a:schemeClr val="bg1"/>
                </a:solidFill>
              </a:rPr>
              <a:t>ARIMA(2,1,2)</a:t>
            </a:r>
          </a:p>
          <a:p>
            <a:endParaRPr lang="en-US" dirty="0">
              <a:solidFill>
                <a:schemeClr val="bg1"/>
              </a:solidFill>
            </a:endParaRPr>
          </a:p>
        </p:txBody>
      </p:sp>
      <p:pic>
        <p:nvPicPr>
          <p:cNvPr id="8" name="Picture 7">
            <a:extLst>
              <a:ext uri="{FF2B5EF4-FFF2-40B4-BE49-F238E27FC236}">
                <a16:creationId xmlns:a16="http://schemas.microsoft.com/office/drawing/2014/main" id="{C766D08D-2E10-3F46-B7FB-467A2E77A9FD}"/>
              </a:ext>
            </a:extLst>
          </p:cNvPr>
          <p:cNvPicPr>
            <a:picLocks noChangeAspect="1"/>
          </p:cNvPicPr>
          <p:nvPr/>
        </p:nvPicPr>
        <p:blipFill>
          <a:blip r:embed="rId2"/>
          <a:stretch>
            <a:fillRect/>
          </a:stretch>
        </p:blipFill>
        <p:spPr>
          <a:xfrm>
            <a:off x="5558053" y="2646399"/>
            <a:ext cx="4152900" cy="1206500"/>
          </a:xfrm>
          <a:prstGeom prst="rect">
            <a:avLst/>
          </a:prstGeom>
        </p:spPr>
      </p:pic>
      <p:sp>
        <p:nvSpPr>
          <p:cNvPr id="9" name="TextBox 8">
            <a:extLst>
              <a:ext uri="{FF2B5EF4-FFF2-40B4-BE49-F238E27FC236}">
                <a16:creationId xmlns:a16="http://schemas.microsoft.com/office/drawing/2014/main" id="{5A3A3D66-859F-944C-A57B-55C748D2C1B1}"/>
              </a:ext>
            </a:extLst>
          </p:cNvPr>
          <p:cNvSpPr txBox="1"/>
          <p:nvPr/>
        </p:nvSpPr>
        <p:spPr>
          <a:xfrm>
            <a:off x="5558053" y="2269482"/>
            <a:ext cx="1565321" cy="369332"/>
          </a:xfrm>
          <a:prstGeom prst="rect">
            <a:avLst/>
          </a:prstGeom>
          <a:noFill/>
        </p:spPr>
        <p:txBody>
          <a:bodyPr wrap="square" rtlCol="0">
            <a:spAutoFit/>
          </a:bodyPr>
          <a:lstStyle/>
          <a:p>
            <a:r>
              <a:rPr lang="en-US" dirty="0">
                <a:solidFill>
                  <a:schemeClr val="bg1"/>
                </a:solidFill>
              </a:rPr>
              <a:t>AIC</a:t>
            </a:r>
          </a:p>
        </p:txBody>
      </p:sp>
      <p:sp>
        <p:nvSpPr>
          <p:cNvPr id="10" name="TextBox 9">
            <a:extLst>
              <a:ext uri="{FF2B5EF4-FFF2-40B4-BE49-F238E27FC236}">
                <a16:creationId xmlns:a16="http://schemas.microsoft.com/office/drawing/2014/main" id="{DEEBA84E-8018-3A4F-ABA2-2DA45443A4B8}"/>
              </a:ext>
            </a:extLst>
          </p:cNvPr>
          <p:cNvSpPr txBox="1"/>
          <p:nvPr/>
        </p:nvSpPr>
        <p:spPr>
          <a:xfrm>
            <a:off x="5556305" y="3956273"/>
            <a:ext cx="1079390" cy="382385"/>
          </a:xfrm>
          <a:prstGeom prst="rect">
            <a:avLst/>
          </a:prstGeom>
          <a:noFill/>
        </p:spPr>
        <p:txBody>
          <a:bodyPr wrap="square" rtlCol="0">
            <a:spAutoFit/>
          </a:bodyPr>
          <a:lstStyle/>
          <a:p>
            <a:r>
              <a:rPr lang="en-US" dirty="0">
                <a:solidFill>
                  <a:schemeClr val="bg1"/>
                </a:solidFill>
              </a:rPr>
              <a:t>BIC</a:t>
            </a:r>
          </a:p>
        </p:txBody>
      </p:sp>
      <p:pic>
        <p:nvPicPr>
          <p:cNvPr id="12" name="Picture 11">
            <a:extLst>
              <a:ext uri="{FF2B5EF4-FFF2-40B4-BE49-F238E27FC236}">
                <a16:creationId xmlns:a16="http://schemas.microsoft.com/office/drawing/2014/main" id="{D2D9FA34-9BBB-6A46-89F7-AFB2544E4C65}"/>
              </a:ext>
            </a:extLst>
          </p:cNvPr>
          <p:cNvPicPr>
            <a:picLocks noChangeAspect="1"/>
          </p:cNvPicPr>
          <p:nvPr/>
        </p:nvPicPr>
        <p:blipFill>
          <a:blip r:embed="rId3"/>
          <a:stretch>
            <a:fillRect/>
          </a:stretch>
        </p:blipFill>
        <p:spPr>
          <a:xfrm>
            <a:off x="5556305" y="4406238"/>
            <a:ext cx="4127500" cy="1181100"/>
          </a:xfrm>
          <a:prstGeom prst="rect">
            <a:avLst/>
          </a:prstGeom>
        </p:spPr>
      </p:pic>
    </p:spTree>
    <p:extLst>
      <p:ext uri="{BB962C8B-B14F-4D97-AF65-F5344CB8AC3E}">
        <p14:creationId xmlns:p14="http://schemas.microsoft.com/office/powerpoint/2010/main" val="4184137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4F4FE91-F302-644C-BD03-AA05ACB8D7EF}"/>
              </a:ext>
            </a:extLst>
          </p:cNvPr>
          <p:cNvSpPr txBox="1"/>
          <p:nvPr/>
        </p:nvSpPr>
        <p:spPr>
          <a:xfrm>
            <a:off x="814698" y="458801"/>
            <a:ext cx="2821577" cy="400110"/>
          </a:xfrm>
          <a:prstGeom prst="rect">
            <a:avLst/>
          </a:prstGeom>
          <a:noFill/>
        </p:spPr>
        <p:txBody>
          <a:bodyPr wrap="square" rtlCol="0">
            <a:spAutoFit/>
          </a:bodyPr>
          <a:lstStyle/>
          <a:p>
            <a:r>
              <a:rPr lang="en-US" sz="2000" dirty="0">
                <a:solidFill>
                  <a:schemeClr val="bg1"/>
                </a:solidFill>
              </a:rPr>
              <a:t>Raw Data vs Fitted Data</a:t>
            </a:r>
          </a:p>
        </p:txBody>
      </p:sp>
      <p:pic>
        <p:nvPicPr>
          <p:cNvPr id="9" name="Picture 8">
            <a:extLst>
              <a:ext uri="{FF2B5EF4-FFF2-40B4-BE49-F238E27FC236}">
                <a16:creationId xmlns:a16="http://schemas.microsoft.com/office/drawing/2014/main" id="{3DFA571B-5883-3A44-89CF-5625C170F3F5}"/>
              </a:ext>
            </a:extLst>
          </p:cNvPr>
          <p:cNvPicPr>
            <a:picLocks noChangeAspect="1"/>
          </p:cNvPicPr>
          <p:nvPr/>
        </p:nvPicPr>
        <p:blipFill>
          <a:blip r:embed="rId2"/>
          <a:stretch>
            <a:fillRect/>
          </a:stretch>
        </p:blipFill>
        <p:spPr>
          <a:xfrm>
            <a:off x="5638285" y="858911"/>
            <a:ext cx="5739017" cy="5076377"/>
          </a:xfrm>
          <a:prstGeom prst="rect">
            <a:avLst/>
          </a:prstGeom>
        </p:spPr>
      </p:pic>
      <p:sp>
        <p:nvSpPr>
          <p:cNvPr id="10" name="TextBox 9">
            <a:extLst>
              <a:ext uri="{FF2B5EF4-FFF2-40B4-BE49-F238E27FC236}">
                <a16:creationId xmlns:a16="http://schemas.microsoft.com/office/drawing/2014/main" id="{BABA87C0-7C4C-2D4B-BD2E-DF685A4F557A}"/>
              </a:ext>
            </a:extLst>
          </p:cNvPr>
          <p:cNvSpPr txBox="1"/>
          <p:nvPr/>
        </p:nvSpPr>
        <p:spPr>
          <a:xfrm>
            <a:off x="5885003" y="6134820"/>
            <a:ext cx="556681" cy="338554"/>
          </a:xfrm>
          <a:prstGeom prst="rect">
            <a:avLst/>
          </a:prstGeom>
          <a:noFill/>
        </p:spPr>
        <p:txBody>
          <a:bodyPr wrap="square" rtlCol="0">
            <a:spAutoFit/>
          </a:bodyPr>
          <a:lstStyle/>
          <a:p>
            <a:r>
              <a:rPr lang="en-US" sz="1600" dirty="0"/>
              <a:t>12</a:t>
            </a:r>
          </a:p>
        </p:txBody>
      </p:sp>
      <p:sp>
        <p:nvSpPr>
          <p:cNvPr id="15" name="TextBox 14">
            <a:extLst>
              <a:ext uri="{FF2B5EF4-FFF2-40B4-BE49-F238E27FC236}">
                <a16:creationId xmlns:a16="http://schemas.microsoft.com/office/drawing/2014/main" id="{E938483F-C374-6C41-961E-6A9B39732A2E}"/>
              </a:ext>
            </a:extLst>
          </p:cNvPr>
          <p:cNvSpPr txBox="1"/>
          <p:nvPr/>
        </p:nvSpPr>
        <p:spPr>
          <a:xfrm>
            <a:off x="731361" y="1582340"/>
            <a:ext cx="2662646" cy="3970318"/>
          </a:xfrm>
          <a:prstGeom prst="rect">
            <a:avLst/>
          </a:prstGeom>
          <a:noFill/>
        </p:spPr>
        <p:txBody>
          <a:bodyPr wrap="square" rtlCol="0">
            <a:spAutoFit/>
          </a:bodyPr>
          <a:lstStyle/>
          <a:p>
            <a:r>
              <a:rPr lang="en-US" dirty="0">
                <a:solidFill>
                  <a:schemeClr val="bg1"/>
                </a:solidFill>
              </a:rPr>
              <a:t>Blue Line</a:t>
            </a:r>
          </a:p>
          <a:p>
            <a:pPr marL="285750" indent="-285750">
              <a:buFont typeface="Arial" panose="020B0604020202020204" pitchFamily="34" charset="0"/>
              <a:buChar char="•"/>
            </a:pPr>
            <a:r>
              <a:rPr lang="en-US" dirty="0">
                <a:solidFill>
                  <a:schemeClr val="bg1"/>
                </a:solidFill>
              </a:rPr>
              <a:t>True Yellowstone Population</a:t>
            </a:r>
          </a:p>
          <a:p>
            <a:r>
              <a:rPr lang="en-US" dirty="0">
                <a:solidFill>
                  <a:schemeClr val="bg1"/>
                </a:solidFill>
              </a:rPr>
              <a:t>Red Line</a:t>
            </a:r>
          </a:p>
          <a:p>
            <a:pPr marL="285750" indent="-285750">
              <a:buFont typeface="Arial" panose="020B0604020202020204" pitchFamily="34" charset="0"/>
              <a:buChar char="•"/>
            </a:pPr>
            <a:r>
              <a:rPr lang="en-US" dirty="0">
                <a:solidFill>
                  <a:schemeClr val="bg1"/>
                </a:solidFill>
              </a:rPr>
              <a:t>Fitted ARIMA(2,1,2) model</a:t>
            </a: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Places of error could be due to large variance in original data</a:t>
            </a:r>
          </a:p>
          <a:p>
            <a:pPr marL="285750" indent="-285750">
              <a:buFont typeface="Arial" panose="020B0604020202020204" pitchFamily="34" charset="0"/>
              <a:buChar char="•"/>
            </a:pPr>
            <a:r>
              <a:rPr lang="en-US" dirty="0">
                <a:solidFill>
                  <a:schemeClr val="bg1"/>
                </a:solidFill>
              </a:rPr>
              <a:t>Population values change more aggressively between 1995-2009</a:t>
            </a:r>
          </a:p>
        </p:txBody>
      </p:sp>
    </p:spTree>
    <p:extLst>
      <p:ext uri="{BB962C8B-B14F-4D97-AF65-F5344CB8AC3E}">
        <p14:creationId xmlns:p14="http://schemas.microsoft.com/office/powerpoint/2010/main" val="18318002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ABF027-691C-9E4E-B6C5-4ED1600C64DA}"/>
              </a:ext>
            </a:extLst>
          </p:cNvPr>
          <p:cNvSpPr>
            <a:spLocks noGrp="1"/>
          </p:cNvSpPr>
          <p:nvPr>
            <p:ph type="title"/>
          </p:nvPr>
        </p:nvSpPr>
        <p:spPr>
          <a:xfrm>
            <a:off x="584439" y="201754"/>
            <a:ext cx="3505495" cy="1622321"/>
          </a:xfrm>
        </p:spPr>
        <p:txBody>
          <a:bodyPr vert="horz" lIns="91440" tIns="45720" rIns="91440" bIns="45720" rtlCol="0" anchor="ctr">
            <a:normAutofit/>
          </a:bodyPr>
          <a:lstStyle/>
          <a:p>
            <a:pPr algn="l"/>
            <a:r>
              <a:rPr lang="en-US" sz="3200" kern="1200" dirty="0">
                <a:latin typeface="+mj-lt"/>
                <a:ea typeface="+mj-ea"/>
                <a:cs typeface="+mj-cs"/>
              </a:rPr>
              <a:t>Goodness of Fit of ARIMA(2,1,2)</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67B19DC-3C45-A640-B520-76D6E88D17D0}"/>
                  </a:ext>
                </a:extLst>
              </p:cNvPr>
              <p:cNvSpPr txBox="1"/>
              <p:nvPr/>
            </p:nvSpPr>
            <p:spPr>
              <a:xfrm>
                <a:off x="649348" y="2261742"/>
                <a:ext cx="3505494"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bg1"/>
                    </a:solidFill>
                  </a:rPr>
                  <a:t>Goodness of Fit assessed by ACF and </a:t>
                </a:r>
                <a:r>
                  <a:rPr lang="en-US" sz="2000" dirty="0" err="1">
                    <a:solidFill>
                      <a:schemeClr val="bg1"/>
                    </a:solidFill>
                  </a:rPr>
                  <a:t>Ljung</a:t>
                </a:r>
                <a:r>
                  <a:rPr lang="en-US" sz="2000" dirty="0">
                    <a:solidFill>
                      <a:schemeClr val="bg1"/>
                    </a:solidFill>
                  </a:rPr>
                  <a:t>-Box Test</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indent="-228600">
                  <a:lnSpc>
                    <a:spcPct val="90000"/>
                  </a:lnSpc>
                  <a:spcAft>
                    <a:spcPts val="600"/>
                  </a:spcAft>
                  <a:buFont typeface="Arial" panose="020B0604020202020204" pitchFamily="34" charset="0"/>
                  <a:buChar char="•"/>
                </a:pPr>
                <a:r>
                  <a:rPr lang="en-US" sz="2000" dirty="0">
                    <a:solidFill>
                      <a:schemeClr val="bg1"/>
                    </a:solidFill>
                  </a:rPr>
                  <a:t>Correlation values should fall between +/- </a:t>
                </a:r>
                <a14:m>
                  <m:oMath xmlns:m="http://schemas.openxmlformats.org/officeDocument/2006/math">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1.96</m:t>
                        </m:r>
                      </m:num>
                      <m:den>
                        <m:r>
                          <a:rPr lang="en-US" sz="2000" b="0" i="1" smtClean="0">
                            <a:solidFill>
                              <a:schemeClr val="bg1"/>
                            </a:solidFill>
                            <a:latin typeface="Cambria Math" panose="02040503050406030204" pitchFamily="18" charset="0"/>
                          </a:rPr>
                          <m:t>𝑠𝑞𝑟𝑡</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𝑁</m:t>
                            </m:r>
                          </m:e>
                        </m:d>
                      </m:den>
                    </m:f>
                  </m:oMath>
                </a14:m>
                <a:endParaRPr lang="en-US" sz="2000" b="0" dirty="0">
                  <a:solidFill>
                    <a:schemeClr val="bg1"/>
                  </a:solidFill>
                </a:endParaRPr>
              </a:p>
              <a:p>
                <a:pPr lvl="1" indent="-228600">
                  <a:lnSpc>
                    <a:spcPct val="90000"/>
                  </a:lnSpc>
                  <a:spcAft>
                    <a:spcPts val="600"/>
                  </a:spcAft>
                  <a:buFont typeface="Arial" panose="020B0604020202020204" pitchFamily="34" charset="0"/>
                  <a:buChar char="•"/>
                </a:pPr>
                <a:r>
                  <a:rPr lang="en-US" sz="1600" dirty="0">
                    <a:solidFill>
                      <a:schemeClr val="bg1"/>
                    </a:solidFill>
                  </a:rPr>
                  <a:t>N = 25, length of data</a:t>
                </a:r>
              </a:p>
              <a:p>
                <a:pPr lvl="1" indent="-228600">
                  <a:lnSpc>
                    <a:spcPct val="90000"/>
                  </a:lnSpc>
                  <a:spcAft>
                    <a:spcPts val="600"/>
                  </a:spcAft>
                  <a:buFont typeface="Arial" panose="020B0604020202020204" pitchFamily="34" charset="0"/>
                  <a:buChar char="•"/>
                </a:pPr>
                <a:endParaRPr lang="en-US" sz="1600" dirty="0">
                  <a:solidFill>
                    <a:schemeClr val="bg1"/>
                  </a:solidFill>
                </a:endParaRPr>
              </a:p>
              <a:p>
                <a:pPr indent="-228600">
                  <a:lnSpc>
                    <a:spcPct val="90000"/>
                  </a:lnSpc>
                  <a:spcAft>
                    <a:spcPts val="600"/>
                  </a:spcAft>
                  <a:buFont typeface="Arial" panose="020B0604020202020204" pitchFamily="34" charset="0"/>
                  <a:buChar char="•"/>
                </a:pPr>
                <a:r>
                  <a:rPr lang="en-US" sz="2000" dirty="0">
                    <a:solidFill>
                      <a:schemeClr val="bg1"/>
                    </a:solidFill>
                  </a:rPr>
                  <a:t>= (-0.392, 0.392)</a:t>
                </a:r>
              </a:p>
            </p:txBody>
          </p:sp>
        </mc:Choice>
        <mc:Fallback>
          <p:sp>
            <p:nvSpPr>
              <p:cNvPr id="5" name="TextBox 4">
                <a:extLst>
                  <a:ext uri="{FF2B5EF4-FFF2-40B4-BE49-F238E27FC236}">
                    <a16:creationId xmlns:a16="http://schemas.microsoft.com/office/drawing/2014/main" id="{367B19DC-3C45-A640-B520-76D6E88D17D0}"/>
                  </a:ext>
                </a:extLst>
              </p:cNvPr>
              <p:cNvSpPr txBox="1">
                <a:spLocks noRot="1" noChangeAspect="1" noMove="1" noResize="1" noEditPoints="1" noAdjustHandles="1" noChangeArrowheads="1" noChangeShapeType="1" noTextEdit="1"/>
              </p:cNvSpPr>
              <p:nvPr/>
            </p:nvSpPr>
            <p:spPr>
              <a:xfrm>
                <a:off x="649348" y="2261742"/>
                <a:ext cx="3505494" cy="3785419"/>
              </a:xfrm>
              <a:prstGeom prst="rect">
                <a:avLst/>
              </a:prstGeom>
              <a:blipFill>
                <a:blip r:embed="rId2"/>
                <a:stretch>
                  <a:fillRect l="-1444" t="-1338" r="-2166"/>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D64B02C-00FE-3F45-81CD-5F70EC2290B4}"/>
              </a:ext>
            </a:extLst>
          </p:cNvPr>
          <p:cNvPicPr>
            <a:picLocks noChangeAspect="1"/>
          </p:cNvPicPr>
          <p:nvPr/>
        </p:nvPicPr>
        <p:blipFill>
          <a:blip r:embed="rId3"/>
          <a:stretch>
            <a:fillRect/>
          </a:stretch>
        </p:blipFill>
        <p:spPr>
          <a:xfrm>
            <a:off x="5672390" y="807593"/>
            <a:ext cx="5486274" cy="5239568"/>
          </a:xfrm>
          <a:prstGeom prst="rect">
            <a:avLst/>
          </a:prstGeom>
          <a:effectLst/>
        </p:spPr>
      </p:pic>
      <p:sp>
        <p:nvSpPr>
          <p:cNvPr id="2" name="Slide Number Placeholder 1">
            <a:extLst>
              <a:ext uri="{FF2B5EF4-FFF2-40B4-BE49-F238E27FC236}">
                <a16:creationId xmlns:a16="http://schemas.microsoft.com/office/drawing/2014/main" id="{DB23F584-2DE2-3643-A44B-B7676CCF3444}"/>
              </a:ext>
            </a:extLst>
          </p:cNvPr>
          <p:cNvSpPr>
            <a:spLocks noGrp="1"/>
          </p:cNvSpPr>
          <p:nvPr>
            <p:ph type="sldNum" sz="quarter" idx="10"/>
          </p:nvPr>
        </p:nvSpPr>
        <p:spPr>
          <a:xfrm>
            <a:off x="8610600" y="6356350"/>
            <a:ext cx="2743200" cy="365125"/>
          </a:xfrm>
        </p:spPr>
        <p:txBody>
          <a:bodyPr vert="horz" lIns="91440" tIns="45720" rIns="91440" bIns="45720" rtlCol="0" anchor="ctr">
            <a:normAutofit/>
          </a:bodyPr>
          <a:lstStyle/>
          <a:p>
            <a:pPr algn="r">
              <a:spcAft>
                <a:spcPts val="600"/>
              </a:spcAft>
            </a:pPr>
            <a:fld id="{D495E168-DA5E-4888-8D8A-92B118324C14}" type="slidenum">
              <a:rPr lang="en-US" sz="1200" noProof="0">
                <a:solidFill>
                  <a:srgbClr val="303030"/>
                </a:solidFill>
              </a:rPr>
              <a:pPr algn="r">
                <a:spcAft>
                  <a:spcPts val="600"/>
                </a:spcAft>
              </a:pPr>
              <a:t>13</a:t>
            </a:fld>
            <a:endParaRPr lang="en-US" sz="1200" noProof="0">
              <a:solidFill>
                <a:srgbClr val="303030"/>
              </a:solidFill>
            </a:endParaRPr>
          </a:p>
        </p:txBody>
      </p:sp>
    </p:spTree>
    <p:extLst>
      <p:ext uri="{BB962C8B-B14F-4D97-AF65-F5344CB8AC3E}">
        <p14:creationId xmlns:p14="http://schemas.microsoft.com/office/powerpoint/2010/main" val="1352695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02BA1C98-C854-7F45-A784-26EC8D73EBA6}"/>
              </a:ext>
            </a:extLst>
          </p:cNvPr>
          <p:cNvSpPr>
            <a:spLocks noGrp="1"/>
          </p:cNvSpPr>
          <p:nvPr>
            <p:ph type="title"/>
          </p:nvPr>
        </p:nvSpPr>
        <p:spPr>
          <a:xfrm>
            <a:off x="643467" y="321734"/>
            <a:ext cx="10905066" cy="1135737"/>
          </a:xfrm>
        </p:spPr>
        <p:txBody>
          <a:bodyPr vert="horz" lIns="91440" tIns="45720" rIns="91440" bIns="45720" rtlCol="0" anchor="ctr">
            <a:normAutofit/>
          </a:bodyPr>
          <a:lstStyle/>
          <a:p>
            <a:pPr algn="l"/>
            <a:r>
              <a:rPr lang="en-US" sz="3600" dirty="0">
                <a:solidFill>
                  <a:schemeClr val="tx1"/>
                </a:solidFill>
              </a:rPr>
              <a:t>Goodness of Fit Cont.</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B605490-4C5A-BD43-B46C-7EB1B4CDFF21}"/>
                  </a:ext>
                </a:extLst>
              </p:cNvPr>
              <p:cNvSpPr txBox="1"/>
              <p:nvPr/>
            </p:nvSpPr>
            <p:spPr>
              <a:xfrm>
                <a:off x="643469" y="1782981"/>
                <a:ext cx="4008384" cy="4393982"/>
              </a:xfrm>
              <a:prstGeom prst="rect">
                <a:avLst/>
              </a:prstGeom>
            </p:spPr>
            <p:txBody>
              <a:bodyPr vert="horz" lIns="91440" tIns="45720" rIns="91440" bIns="45720" rtlCol="0">
                <a:normAutofit/>
              </a:bodyPr>
              <a:lstStyle/>
              <a:p>
                <a:pPr>
                  <a:lnSpc>
                    <a:spcPct val="90000"/>
                  </a:lnSpc>
                  <a:spcAft>
                    <a:spcPts val="600"/>
                  </a:spcAft>
                </a:pPr>
                <a:r>
                  <a:rPr lang="en-US" sz="2000" b="1" dirty="0"/>
                  <a:t>Ljung-Box Test</a:t>
                </a:r>
              </a:p>
              <a:p>
                <a:pPr indent="-228600">
                  <a:lnSpc>
                    <a:spcPct val="90000"/>
                  </a:lnSpc>
                  <a:spcAft>
                    <a:spcPts val="600"/>
                  </a:spcAft>
                  <a:buFont typeface="Arial" panose="020B0604020202020204" pitchFamily="34" charset="0"/>
                  <a:buChar char="•"/>
                </a:pPr>
                <a:r>
                  <a:rPr lang="en-US" sz="2000" dirty="0"/>
                  <a:t>X-squared = 0.67227</a:t>
                </a:r>
              </a:p>
              <a:p>
                <a:pPr indent="-228600">
                  <a:lnSpc>
                    <a:spcPct val="90000"/>
                  </a:lnSpc>
                  <a:spcAft>
                    <a:spcPts val="600"/>
                  </a:spcAft>
                  <a:buFont typeface="Arial" panose="020B0604020202020204" pitchFamily="34" charset="0"/>
                  <a:buChar char="•"/>
                </a:pPr>
                <a:r>
                  <a:rPr lang="en-US" sz="2000" dirty="0"/>
                  <a:t>Lag = 3</a:t>
                </a:r>
              </a:p>
              <a:p>
                <a:pPr indent="-228600">
                  <a:lnSpc>
                    <a:spcPct val="90000"/>
                  </a:lnSpc>
                  <a:spcAft>
                    <a:spcPts val="600"/>
                  </a:spcAft>
                  <a:buFont typeface="Arial" panose="020B0604020202020204" pitchFamily="34" charset="0"/>
                  <a:buChar char="•"/>
                </a:pPr>
                <a:r>
                  <a:rPr lang="en-US" sz="2000" dirty="0">
                    <a:highlight>
                      <a:srgbClr val="FFFF00"/>
                    </a:highlight>
                  </a:rPr>
                  <a:t>P-value = 0.8797</a:t>
                </a:r>
              </a:p>
              <a:p>
                <a:pPr>
                  <a:lnSpc>
                    <a:spcPct val="90000"/>
                  </a:lnSpc>
                  <a:spcAft>
                    <a:spcPts val="600"/>
                  </a:spcAft>
                </a:pPr>
                <a:endParaRPr lang="en-US" sz="2000" dirty="0"/>
              </a:p>
              <a:p>
                <a:pPr>
                  <a:lnSpc>
                    <a:spcPct val="90000"/>
                  </a:lnSpc>
                  <a:spcAft>
                    <a:spcPts val="600"/>
                  </a:spcAft>
                </a:pPr>
                <a:r>
                  <a:rPr lang="en-US" sz="2000" dirty="0"/>
                  <a:t>Large p-value means we do not reject null hypothesis</a:t>
                </a:r>
              </a:p>
              <a:p>
                <a:pPr marL="342900" indent="-342900">
                  <a:lnSpc>
                    <a:spcPct val="90000"/>
                  </a:lnSpc>
                  <a:spcAft>
                    <a:spcPts val="600"/>
                  </a:spcAft>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0</m:t>
                        </m:r>
                      </m:sub>
                    </m:sSub>
                  </m:oMath>
                </a14:m>
                <a:r>
                  <a:rPr lang="en-US" sz="2000" dirty="0"/>
                  <a:t> = Model fits well</a:t>
                </a:r>
              </a:p>
            </p:txBody>
          </p:sp>
        </mc:Choice>
        <mc:Fallback>
          <p:sp>
            <p:nvSpPr>
              <p:cNvPr id="11" name="TextBox 10">
                <a:extLst>
                  <a:ext uri="{FF2B5EF4-FFF2-40B4-BE49-F238E27FC236}">
                    <a16:creationId xmlns:a16="http://schemas.microsoft.com/office/drawing/2014/main" id="{9B605490-4C5A-BD43-B46C-7EB1B4CDFF21}"/>
                  </a:ext>
                </a:extLst>
              </p:cNvPr>
              <p:cNvSpPr txBox="1">
                <a:spLocks noRot="1" noChangeAspect="1" noMove="1" noResize="1" noEditPoints="1" noAdjustHandles="1" noChangeArrowheads="1" noChangeShapeType="1" noTextEdit="1"/>
              </p:cNvSpPr>
              <p:nvPr/>
            </p:nvSpPr>
            <p:spPr>
              <a:xfrm>
                <a:off x="643469" y="1782981"/>
                <a:ext cx="4008384" cy="4393982"/>
              </a:xfrm>
              <a:prstGeom prst="rect">
                <a:avLst/>
              </a:prstGeom>
              <a:blipFill>
                <a:blip r:embed="rId2"/>
                <a:stretch>
                  <a:fillRect l="-1582" t="-1153"/>
                </a:stretch>
              </a:blipFill>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Picture 8">
            <a:extLst>
              <a:ext uri="{FF2B5EF4-FFF2-40B4-BE49-F238E27FC236}">
                <a16:creationId xmlns:a16="http://schemas.microsoft.com/office/drawing/2014/main" id="{A47251B0-4008-E244-94AC-1EDA2A1A0163}"/>
              </a:ext>
            </a:extLst>
          </p:cNvPr>
          <p:cNvPicPr>
            <a:picLocks noChangeAspect="1"/>
          </p:cNvPicPr>
          <p:nvPr/>
        </p:nvPicPr>
        <p:blipFill>
          <a:blip r:embed="rId3"/>
          <a:stretch>
            <a:fillRect/>
          </a:stretch>
        </p:blipFill>
        <p:spPr>
          <a:xfrm>
            <a:off x="5471153" y="2550818"/>
            <a:ext cx="4651853" cy="1367147"/>
          </a:xfrm>
          <a:prstGeom prst="rect">
            <a:avLst/>
          </a:prstGeom>
        </p:spPr>
      </p:pic>
      <p:grpSp>
        <p:nvGrpSpPr>
          <p:cNvPr id="22" name="Group 2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3" name="Isosceles Triangle 2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9A37A22-1F3C-574B-BF5B-99AE3E108980}"/>
              </a:ext>
            </a:extLst>
          </p:cNvPr>
          <p:cNvPicPr>
            <a:picLocks noChangeAspect="1"/>
          </p:cNvPicPr>
          <p:nvPr/>
        </p:nvPicPr>
        <p:blipFill>
          <a:blip r:embed="rId4"/>
          <a:stretch>
            <a:fillRect/>
          </a:stretch>
        </p:blipFill>
        <p:spPr>
          <a:xfrm>
            <a:off x="5295320" y="4485135"/>
            <a:ext cx="6253212" cy="1235009"/>
          </a:xfrm>
          <a:prstGeom prst="rect">
            <a:avLst/>
          </a:prstGeom>
        </p:spPr>
      </p:pic>
      <p:sp>
        <p:nvSpPr>
          <p:cNvPr id="2" name="Slide Number Placeholder 1">
            <a:extLst>
              <a:ext uri="{FF2B5EF4-FFF2-40B4-BE49-F238E27FC236}">
                <a16:creationId xmlns:a16="http://schemas.microsoft.com/office/drawing/2014/main" id="{30CD2FAE-A317-E748-87C8-78E2292948F3}"/>
              </a:ext>
            </a:extLst>
          </p:cNvPr>
          <p:cNvSpPr>
            <a:spLocks noGrp="1"/>
          </p:cNvSpPr>
          <p:nvPr>
            <p:ph type="sldNum" sz="quarter" idx="10"/>
          </p:nvPr>
        </p:nvSpPr>
        <p:spPr>
          <a:xfrm>
            <a:off x="8805333" y="6356350"/>
            <a:ext cx="2743200" cy="365125"/>
          </a:xfrm>
        </p:spPr>
        <p:txBody>
          <a:bodyPr vert="horz" lIns="91440" tIns="45720" rIns="91440" bIns="45720" rtlCol="0" anchor="ctr">
            <a:normAutofit/>
          </a:bodyPr>
          <a:lstStyle/>
          <a:p>
            <a:pPr algn="r">
              <a:spcAft>
                <a:spcPts val="600"/>
              </a:spcAft>
            </a:pPr>
            <a:r>
              <a:rPr lang="en-US" sz="1200" noProof="0" dirty="0">
                <a:solidFill>
                  <a:schemeClr val="tx1">
                    <a:tint val="75000"/>
                  </a:schemeClr>
                </a:solidFill>
              </a:rPr>
              <a:t>14</a:t>
            </a:r>
          </a:p>
        </p:txBody>
      </p:sp>
      <p:sp>
        <p:nvSpPr>
          <p:cNvPr id="7" name="TextBox 6">
            <a:extLst>
              <a:ext uri="{FF2B5EF4-FFF2-40B4-BE49-F238E27FC236}">
                <a16:creationId xmlns:a16="http://schemas.microsoft.com/office/drawing/2014/main" id="{EB890F88-D363-2047-9577-24C4D87CFCD3}"/>
              </a:ext>
            </a:extLst>
          </p:cNvPr>
          <p:cNvSpPr txBox="1"/>
          <p:nvPr/>
        </p:nvSpPr>
        <p:spPr>
          <a:xfrm>
            <a:off x="5471153" y="4163944"/>
            <a:ext cx="2636520" cy="369332"/>
          </a:xfrm>
          <a:prstGeom prst="rect">
            <a:avLst/>
          </a:prstGeom>
          <a:noFill/>
        </p:spPr>
        <p:txBody>
          <a:bodyPr wrap="square" rtlCol="0">
            <a:spAutoFit/>
          </a:bodyPr>
          <a:lstStyle/>
          <a:p>
            <a:pPr>
              <a:spcAft>
                <a:spcPts val="600"/>
              </a:spcAft>
            </a:pPr>
            <a:r>
              <a:rPr lang="en-US" dirty="0"/>
              <a:t>General ARIMA Equation:</a:t>
            </a:r>
          </a:p>
        </p:txBody>
      </p:sp>
      <p:sp>
        <p:nvSpPr>
          <p:cNvPr id="10" name="TextBox 9">
            <a:extLst>
              <a:ext uri="{FF2B5EF4-FFF2-40B4-BE49-F238E27FC236}">
                <a16:creationId xmlns:a16="http://schemas.microsoft.com/office/drawing/2014/main" id="{23DDA6F5-859B-6340-A068-ED79B382151F}"/>
              </a:ext>
            </a:extLst>
          </p:cNvPr>
          <p:cNvSpPr txBox="1"/>
          <p:nvPr/>
        </p:nvSpPr>
        <p:spPr>
          <a:xfrm>
            <a:off x="5471153" y="1772065"/>
            <a:ext cx="2048256" cy="723275"/>
          </a:xfrm>
          <a:prstGeom prst="rect">
            <a:avLst/>
          </a:prstGeom>
          <a:noFill/>
        </p:spPr>
        <p:txBody>
          <a:bodyPr wrap="square" rtlCol="0">
            <a:spAutoFit/>
          </a:bodyPr>
          <a:lstStyle/>
          <a:p>
            <a:pPr>
              <a:spcAft>
                <a:spcPts val="600"/>
              </a:spcAft>
            </a:pPr>
            <a:r>
              <a:rPr lang="en-US" dirty="0"/>
              <a:t>⍺ = ar1 &amp; ar2</a:t>
            </a:r>
          </a:p>
          <a:p>
            <a:pPr>
              <a:spcAft>
                <a:spcPts val="600"/>
              </a:spcAft>
            </a:pPr>
            <a:r>
              <a:rPr lang="en-US" dirty="0"/>
              <a:t>β = ma1 &amp; ma2</a:t>
            </a:r>
          </a:p>
        </p:txBody>
      </p:sp>
    </p:spTree>
    <p:extLst>
      <p:ext uri="{BB962C8B-B14F-4D97-AF65-F5344CB8AC3E}">
        <p14:creationId xmlns:p14="http://schemas.microsoft.com/office/powerpoint/2010/main" val="3215920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0E963A-D1E9-3143-9654-A739B9DA050A}"/>
              </a:ext>
            </a:extLst>
          </p:cNvPr>
          <p:cNvSpPr>
            <a:spLocks noGrp="1"/>
          </p:cNvSpPr>
          <p:nvPr>
            <p:ph type="sldNum" sz="quarter" idx="10"/>
          </p:nvPr>
        </p:nvSpPr>
        <p:spPr/>
        <p:txBody>
          <a:bodyPr/>
          <a:lstStyle/>
          <a:p>
            <a:fld id="{D495E168-DA5E-4888-8D8A-92B118324C14}" type="slidenum">
              <a:rPr lang="en-US" noProof="0" smtClean="0"/>
              <a:pPr/>
              <a:t>15</a:t>
            </a:fld>
            <a:endParaRPr lang="en-US" noProof="0" dirty="0"/>
          </a:p>
        </p:txBody>
      </p:sp>
      <p:sp>
        <p:nvSpPr>
          <p:cNvPr id="4" name="Title 3">
            <a:extLst>
              <a:ext uri="{FF2B5EF4-FFF2-40B4-BE49-F238E27FC236}">
                <a16:creationId xmlns:a16="http://schemas.microsoft.com/office/drawing/2014/main" id="{7DB05D09-C16E-1047-9735-5B764289D7DA}"/>
              </a:ext>
            </a:extLst>
          </p:cNvPr>
          <p:cNvSpPr>
            <a:spLocks noGrp="1"/>
          </p:cNvSpPr>
          <p:nvPr>
            <p:ph type="title"/>
          </p:nvPr>
        </p:nvSpPr>
        <p:spPr/>
        <p:txBody>
          <a:bodyPr>
            <a:normAutofit/>
          </a:bodyPr>
          <a:lstStyle/>
          <a:p>
            <a:r>
              <a:rPr lang="en-US" sz="3200" dirty="0"/>
              <a:t>Potential Other Methods/Models</a:t>
            </a:r>
          </a:p>
        </p:txBody>
      </p:sp>
      <p:sp>
        <p:nvSpPr>
          <p:cNvPr id="5" name="TextBox 4">
            <a:extLst>
              <a:ext uri="{FF2B5EF4-FFF2-40B4-BE49-F238E27FC236}">
                <a16:creationId xmlns:a16="http://schemas.microsoft.com/office/drawing/2014/main" id="{572AFD5B-A3A4-AE46-B397-A48170D2E0EC}"/>
              </a:ext>
            </a:extLst>
          </p:cNvPr>
          <p:cNvSpPr txBox="1"/>
          <p:nvPr/>
        </p:nvSpPr>
        <p:spPr>
          <a:xfrm>
            <a:off x="1759923" y="1997839"/>
            <a:ext cx="2766951" cy="2862322"/>
          </a:xfrm>
          <a:prstGeom prst="rect">
            <a:avLst/>
          </a:prstGeom>
          <a:noFill/>
        </p:spPr>
        <p:txBody>
          <a:bodyPr wrap="square" rtlCol="0">
            <a:spAutoFit/>
          </a:bodyPr>
          <a:lstStyle/>
          <a:p>
            <a:r>
              <a:rPr lang="en-US" dirty="0">
                <a:solidFill>
                  <a:schemeClr val="bg1"/>
                </a:solidFill>
              </a:rPr>
              <a:t>Other ways to account for non-stationary data is to transform the data via:</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Log Transformation</a:t>
            </a:r>
          </a:p>
          <a:p>
            <a:pPr marL="285750" indent="-285750">
              <a:buFont typeface="Arial" panose="020B0604020202020204" pitchFamily="34" charset="0"/>
              <a:buChar char="•"/>
            </a:pPr>
            <a:r>
              <a:rPr lang="en-US" dirty="0">
                <a:solidFill>
                  <a:schemeClr val="bg1"/>
                </a:solidFill>
              </a:rPr>
              <a:t>Difference of Values</a:t>
            </a: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Did not transform data in order to give estimates in true population value</a:t>
            </a:r>
          </a:p>
        </p:txBody>
      </p:sp>
      <p:sp>
        <p:nvSpPr>
          <p:cNvPr id="6" name="TextBox 5">
            <a:extLst>
              <a:ext uri="{FF2B5EF4-FFF2-40B4-BE49-F238E27FC236}">
                <a16:creationId xmlns:a16="http://schemas.microsoft.com/office/drawing/2014/main" id="{34847368-775E-9B40-8998-8086AA80C722}"/>
              </a:ext>
            </a:extLst>
          </p:cNvPr>
          <p:cNvSpPr txBox="1"/>
          <p:nvPr/>
        </p:nvSpPr>
        <p:spPr>
          <a:xfrm>
            <a:off x="7398174" y="1997839"/>
            <a:ext cx="2888232" cy="3416320"/>
          </a:xfrm>
          <a:prstGeom prst="rect">
            <a:avLst/>
          </a:prstGeom>
          <a:noFill/>
        </p:spPr>
        <p:txBody>
          <a:bodyPr wrap="square" rtlCol="0">
            <a:spAutoFit/>
          </a:bodyPr>
          <a:lstStyle/>
          <a:p>
            <a:r>
              <a:rPr lang="en-US" dirty="0">
                <a:solidFill>
                  <a:schemeClr val="bg1"/>
                </a:solidFill>
              </a:rPr>
              <a:t>Testing of another model</a:t>
            </a:r>
          </a:p>
          <a:p>
            <a:pPr marL="285750" indent="-285750">
              <a:buFont typeface="Arial" panose="020B0604020202020204" pitchFamily="34" charset="0"/>
              <a:buChar char="•"/>
            </a:pPr>
            <a:r>
              <a:rPr lang="en-US" dirty="0">
                <a:solidFill>
                  <a:schemeClr val="bg1"/>
                </a:solidFill>
              </a:rPr>
              <a:t>ARIMA with d = 2 (Previously d = 1)</a:t>
            </a:r>
          </a:p>
          <a:p>
            <a:endParaRPr lang="en-US" dirty="0">
              <a:solidFill>
                <a:schemeClr val="bg1"/>
              </a:solidFill>
            </a:endParaRPr>
          </a:p>
          <a:p>
            <a:r>
              <a:rPr lang="en-US" dirty="0">
                <a:solidFill>
                  <a:schemeClr val="bg1"/>
                </a:solidFill>
              </a:rPr>
              <a:t>After testing different p and q coefficients that minimize AIC/BIC, suggested model was:</a:t>
            </a:r>
          </a:p>
          <a:p>
            <a:pPr marL="285750" indent="-285750">
              <a:buFont typeface="Arial" panose="020B0604020202020204" pitchFamily="34" charset="0"/>
              <a:buChar char="•"/>
            </a:pPr>
            <a:r>
              <a:rPr lang="en-US" dirty="0">
                <a:solidFill>
                  <a:schemeClr val="bg1"/>
                </a:solidFill>
              </a:rPr>
              <a:t>ARIMA(2,2,1)</a:t>
            </a:r>
          </a:p>
          <a:p>
            <a:pPr marL="742950" lvl="1" indent="-285750">
              <a:buFont typeface="Arial" panose="020B0604020202020204" pitchFamily="34" charset="0"/>
              <a:buChar char="•"/>
            </a:pPr>
            <a:r>
              <a:rPr lang="en-US" dirty="0">
                <a:solidFill>
                  <a:schemeClr val="bg1"/>
                </a:solidFill>
              </a:rPr>
              <a:t>p = 2</a:t>
            </a:r>
          </a:p>
          <a:p>
            <a:pPr marL="742950" lvl="1" indent="-285750">
              <a:buFont typeface="Arial" panose="020B0604020202020204" pitchFamily="34" charset="0"/>
              <a:buChar char="•"/>
            </a:pPr>
            <a:r>
              <a:rPr lang="en-US" dirty="0">
                <a:solidFill>
                  <a:schemeClr val="bg1"/>
                </a:solidFill>
              </a:rPr>
              <a:t>d = 2</a:t>
            </a:r>
          </a:p>
          <a:p>
            <a:pPr marL="742950" lvl="1" indent="-285750">
              <a:buFont typeface="Arial" panose="020B0604020202020204" pitchFamily="34" charset="0"/>
              <a:buChar char="•"/>
            </a:pPr>
            <a:r>
              <a:rPr lang="en-US" dirty="0">
                <a:solidFill>
                  <a:schemeClr val="bg1"/>
                </a:solidFill>
              </a:rPr>
              <a:t>q = 1</a:t>
            </a:r>
          </a:p>
        </p:txBody>
      </p:sp>
    </p:spTree>
    <p:extLst>
      <p:ext uri="{BB962C8B-B14F-4D97-AF65-F5344CB8AC3E}">
        <p14:creationId xmlns:p14="http://schemas.microsoft.com/office/powerpoint/2010/main" val="689788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8D170D-A9F9-7641-875D-AF2978A0668D}"/>
              </a:ext>
            </a:extLst>
          </p:cNvPr>
          <p:cNvSpPr>
            <a:spLocks noGrp="1"/>
          </p:cNvSpPr>
          <p:nvPr>
            <p:ph type="sldNum" sz="quarter" idx="10"/>
          </p:nvPr>
        </p:nvSpPr>
        <p:spPr>
          <a:xfrm>
            <a:off x="5821279" y="6118484"/>
            <a:ext cx="549442" cy="365125"/>
          </a:xfrm>
        </p:spPr>
        <p:txBody>
          <a:bodyPr/>
          <a:lstStyle/>
          <a:p>
            <a:r>
              <a:rPr lang="en-US" noProof="0" dirty="0"/>
              <a:t>16</a:t>
            </a:r>
          </a:p>
        </p:txBody>
      </p:sp>
      <p:sp>
        <p:nvSpPr>
          <p:cNvPr id="4" name="Title 3">
            <a:extLst>
              <a:ext uri="{FF2B5EF4-FFF2-40B4-BE49-F238E27FC236}">
                <a16:creationId xmlns:a16="http://schemas.microsoft.com/office/drawing/2014/main" id="{7D775262-BEE9-A441-A899-0BCDE51392BA}"/>
              </a:ext>
            </a:extLst>
          </p:cNvPr>
          <p:cNvSpPr>
            <a:spLocks noGrp="1"/>
          </p:cNvSpPr>
          <p:nvPr>
            <p:ph type="title"/>
          </p:nvPr>
        </p:nvSpPr>
        <p:spPr>
          <a:xfrm>
            <a:off x="838200" y="365125"/>
            <a:ext cx="10515600" cy="1325563"/>
          </a:xfrm>
        </p:spPr>
        <p:txBody>
          <a:bodyPr/>
          <a:lstStyle/>
          <a:p>
            <a:r>
              <a:rPr lang="en-US" dirty="0"/>
              <a:t>ARIMA(2,2,1)</a:t>
            </a:r>
          </a:p>
        </p:txBody>
      </p:sp>
      <p:pic>
        <p:nvPicPr>
          <p:cNvPr id="6" name="Picture 5">
            <a:extLst>
              <a:ext uri="{FF2B5EF4-FFF2-40B4-BE49-F238E27FC236}">
                <a16:creationId xmlns:a16="http://schemas.microsoft.com/office/drawing/2014/main" id="{96F4A331-E0F7-E741-AA4D-C3DCC558CC30}"/>
              </a:ext>
            </a:extLst>
          </p:cNvPr>
          <p:cNvPicPr>
            <a:picLocks noChangeAspect="1"/>
          </p:cNvPicPr>
          <p:nvPr/>
        </p:nvPicPr>
        <p:blipFill>
          <a:blip r:embed="rId2"/>
          <a:stretch>
            <a:fillRect/>
          </a:stretch>
        </p:blipFill>
        <p:spPr>
          <a:xfrm>
            <a:off x="370366" y="1791838"/>
            <a:ext cx="4395865" cy="4207201"/>
          </a:xfrm>
          <a:prstGeom prst="rect">
            <a:avLst/>
          </a:prstGeom>
        </p:spPr>
      </p:pic>
      <p:sp>
        <p:nvSpPr>
          <p:cNvPr id="9" name="TextBox 8">
            <a:extLst>
              <a:ext uri="{FF2B5EF4-FFF2-40B4-BE49-F238E27FC236}">
                <a16:creationId xmlns:a16="http://schemas.microsoft.com/office/drawing/2014/main" id="{4EB869B6-CD99-7F48-9F9F-F05452162F0F}"/>
              </a:ext>
            </a:extLst>
          </p:cNvPr>
          <p:cNvSpPr txBox="1"/>
          <p:nvPr/>
        </p:nvSpPr>
        <p:spPr>
          <a:xfrm>
            <a:off x="9779049" y="3156774"/>
            <a:ext cx="2510444" cy="1477328"/>
          </a:xfrm>
          <a:prstGeom prst="rect">
            <a:avLst/>
          </a:prstGeom>
          <a:noFill/>
        </p:spPr>
        <p:txBody>
          <a:bodyPr wrap="square" rtlCol="0">
            <a:spAutoFit/>
          </a:bodyPr>
          <a:lstStyle/>
          <a:p>
            <a:r>
              <a:rPr lang="en-US" b="1" dirty="0" err="1">
                <a:solidFill>
                  <a:schemeClr val="bg1"/>
                </a:solidFill>
              </a:rPr>
              <a:t>Ljung</a:t>
            </a:r>
            <a:r>
              <a:rPr lang="en-US" b="1" dirty="0">
                <a:solidFill>
                  <a:schemeClr val="bg1"/>
                </a:solidFill>
              </a:rPr>
              <a:t>-Box Test:</a:t>
            </a:r>
            <a:endParaRPr lang="en-US" dirty="0">
              <a:solidFill>
                <a:schemeClr val="bg1"/>
              </a:solidFill>
            </a:endParaRPr>
          </a:p>
          <a:p>
            <a:endParaRPr lang="en-US" dirty="0">
              <a:solidFill>
                <a:schemeClr val="bg1"/>
              </a:solidFill>
            </a:endParaRPr>
          </a:p>
          <a:p>
            <a:r>
              <a:rPr lang="en-US" dirty="0">
                <a:solidFill>
                  <a:schemeClr val="bg1"/>
                </a:solidFill>
              </a:rPr>
              <a:t>X-Squared = 1.1471</a:t>
            </a:r>
          </a:p>
          <a:p>
            <a:r>
              <a:rPr lang="en-US" dirty="0">
                <a:solidFill>
                  <a:schemeClr val="bg1"/>
                </a:solidFill>
              </a:rPr>
              <a:t>Lag = 3</a:t>
            </a:r>
          </a:p>
          <a:p>
            <a:r>
              <a:rPr lang="en-US" dirty="0">
                <a:solidFill>
                  <a:srgbClr val="FFFF00"/>
                </a:solidFill>
              </a:rPr>
              <a:t>P-Value = 0.7657</a:t>
            </a:r>
          </a:p>
        </p:txBody>
      </p:sp>
      <p:pic>
        <p:nvPicPr>
          <p:cNvPr id="11" name="Picture 10">
            <a:extLst>
              <a:ext uri="{FF2B5EF4-FFF2-40B4-BE49-F238E27FC236}">
                <a16:creationId xmlns:a16="http://schemas.microsoft.com/office/drawing/2014/main" id="{37132BCD-1423-5E4A-8EF8-955313647339}"/>
              </a:ext>
            </a:extLst>
          </p:cNvPr>
          <p:cNvPicPr>
            <a:picLocks noChangeAspect="1"/>
          </p:cNvPicPr>
          <p:nvPr/>
        </p:nvPicPr>
        <p:blipFill>
          <a:blip r:embed="rId3"/>
          <a:stretch>
            <a:fillRect/>
          </a:stretch>
        </p:blipFill>
        <p:spPr>
          <a:xfrm>
            <a:off x="4965172" y="1800985"/>
            <a:ext cx="4395865" cy="4207201"/>
          </a:xfrm>
          <a:prstGeom prst="rect">
            <a:avLst/>
          </a:prstGeom>
        </p:spPr>
      </p:pic>
    </p:spTree>
    <p:extLst>
      <p:ext uri="{BB962C8B-B14F-4D97-AF65-F5344CB8AC3E}">
        <p14:creationId xmlns:p14="http://schemas.microsoft.com/office/powerpoint/2010/main" val="2470795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DD4A7F2-7948-A04C-9ABF-85DFE3AEC8F8}"/>
              </a:ext>
            </a:extLst>
          </p:cNvPr>
          <p:cNvPicPr>
            <a:picLocks noChangeAspect="1"/>
          </p:cNvPicPr>
          <p:nvPr/>
        </p:nvPicPr>
        <p:blipFill>
          <a:blip r:embed="rId2"/>
          <a:stretch>
            <a:fillRect/>
          </a:stretch>
        </p:blipFill>
        <p:spPr>
          <a:xfrm>
            <a:off x="744584" y="1208605"/>
            <a:ext cx="5318080" cy="5085834"/>
          </a:xfrm>
          <a:prstGeom prst="rect">
            <a:avLst/>
          </a:prstGeom>
        </p:spPr>
      </p:pic>
      <p:sp>
        <p:nvSpPr>
          <p:cNvPr id="11" name="TextBox 10">
            <a:extLst>
              <a:ext uri="{FF2B5EF4-FFF2-40B4-BE49-F238E27FC236}">
                <a16:creationId xmlns:a16="http://schemas.microsoft.com/office/drawing/2014/main" id="{2ACDB4A7-5465-2D46-A817-00D367267491}"/>
              </a:ext>
            </a:extLst>
          </p:cNvPr>
          <p:cNvSpPr txBox="1"/>
          <p:nvPr/>
        </p:nvSpPr>
        <p:spPr>
          <a:xfrm>
            <a:off x="4518659" y="4925883"/>
            <a:ext cx="1782388" cy="888293"/>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dirty="0" err="1">
                <a:solidFill>
                  <a:srgbClr val="FFFFFF"/>
                </a:solidFill>
              </a:rPr>
              <a:t>Ljung</a:t>
            </a:r>
            <a:r>
              <a:rPr lang="en-US" sz="1300" dirty="0">
                <a:solidFill>
                  <a:srgbClr val="FFFFFF"/>
                </a:solidFill>
              </a:rPr>
              <a:t>-Box Test</a:t>
            </a:r>
          </a:p>
          <a:p>
            <a:pPr algn="ctr">
              <a:spcAft>
                <a:spcPts val="600"/>
              </a:spcAft>
            </a:pPr>
            <a:r>
              <a:rPr lang="en-US" sz="1300" dirty="0">
                <a:solidFill>
                  <a:srgbClr val="FFFF00"/>
                </a:solidFill>
              </a:rPr>
              <a:t>P-Value = 0.8797</a:t>
            </a:r>
          </a:p>
        </p:txBody>
      </p:sp>
      <p:pic>
        <p:nvPicPr>
          <p:cNvPr id="8" name="Picture 7">
            <a:extLst>
              <a:ext uri="{FF2B5EF4-FFF2-40B4-BE49-F238E27FC236}">
                <a16:creationId xmlns:a16="http://schemas.microsoft.com/office/drawing/2014/main" id="{77FDF401-B5EE-8F48-BF7B-EB564BF9147B}"/>
              </a:ext>
            </a:extLst>
          </p:cNvPr>
          <p:cNvPicPr>
            <a:picLocks noChangeAspect="1"/>
          </p:cNvPicPr>
          <p:nvPr/>
        </p:nvPicPr>
        <p:blipFill>
          <a:blip r:embed="rId3"/>
          <a:stretch>
            <a:fillRect/>
          </a:stretch>
        </p:blipFill>
        <p:spPr>
          <a:xfrm>
            <a:off x="6126163" y="1208605"/>
            <a:ext cx="5318080" cy="5085834"/>
          </a:xfrm>
          <a:prstGeom prst="rect">
            <a:avLst/>
          </a:prstGeom>
        </p:spPr>
      </p:pic>
      <p:sp>
        <p:nvSpPr>
          <p:cNvPr id="12" name="TextBox 11">
            <a:extLst>
              <a:ext uri="{FF2B5EF4-FFF2-40B4-BE49-F238E27FC236}">
                <a16:creationId xmlns:a16="http://schemas.microsoft.com/office/drawing/2014/main" id="{1D391A68-CE6D-AA4B-94D4-C0A09210226F}"/>
              </a:ext>
            </a:extLst>
          </p:cNvPr>
          <p:cNvSpPr txBox="1"/>
          <p:nvPr/>
        </p:nvSpPr>
        <p:spPr>
          <a:xfrm>
            <a:off x="9868804" y="4923589"/>
            <a:ext cx="1782388" cy="890587"/>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dirty="0" err="1">
                <a:solidFill>
                  <a:srgbClr val="FFFFFF"/>
                </a:solidFill>
              </a:rPr>
              <a:t>Ljung</a:t>
            </a:r>
            <a:r>
              <a:rPr lang="en-US" sz="1300" dirty="0">
                <a:solidFill>
                  <a:srgbClr val="FFFFFF"/>
                </a:solidFill>
              </a:rPr>
              <a:t>-Box Test</a:t>
            </a:r>
          </a:p>
          <a:p>
            <a:pPr algn="ctr">
              <a:spcAft>
                <a:spcPts val="600"/>
              </a:spcAft>
            </a:pPr>
            <a:r>
              <a:rPr lang="en-US" sz="1300" dirty="0">
                <a:solidFill>
                  <a:srgbClr val="FFFF00"/>
                </a:solidFill>
              </a:rPr>
              <a:t>P-Value = 0.7657</a:t>
            </a:r>
          </a:p>
        </p:txBody>
      </p:sp>
      <p:sp>
        <p:nvSpPr>
          <p:cNvPr id="2" name="Slide Number Placeholder 1">
            <a:extLst>
              <a:ext uri="{FF2B5EF4-FFF2-40B4-BE49-F238E27FC236}">
                <a16:creationId xmlns:a16="http://schemas.microsoft.com/office/drawing/2014/main" id="{B2217465-63E4-D548-B7DE-C13CC3C0FDF2}"/>
              </a:ext>
            </a:extLst>
          </p:cNvPr>
          <p:cNvSpPr>
            <a:spLocks noGrp="1"/>
          </p:cNvSpPr>
          <p:nvPr>
            <p:ph type="sldNum" sz="quarter" idx="10"/>
          </p:nvPr>
        </p:nvSpPr>
        <p:spPr>
          <a:xfrm>
            <a:off x="8610600" y="6356350"/>
            <a:ext cx="2743200" cy="365125"/>
          </a:xfrm>
        </p:spPr>
        <p:txBody>
          <a:bodyPr vert="horz" lIns="91440" tIns="45720" rIns="91440" bIns="45720" rtlCol="0" anchor="ctr">
            <a:normAutofit/>
          </a:bodyPr>
          <a:lstStyle/>
          <a:p>
            <a:pPr algn="r">
              <a:spcAft>
                <a:spcPts val="600"/>
              </a:spcAft>
            </a:pPr>
            <a:r>
              <a:rPr lang="en-US" sz="1200" dirty="0">
                <a:solidFill>
                  <a:schemeClr val="tx1">
                    <a:tint val="75000"/>
                  </a:schemeClr>
                </a:solidFill>
              </a:rPr>
              <a:t>17</a:t>
            </a:r>
            <a:endParaRPr lang="en-US" sz="1200" noProof="0" dirty="0">
              <a:solidFill>
                <a:schemeClr val="tx1">
                  <a:tint val="75000"/>
                </a:schemeClr>
              </a:solidFill>
            </a:endParaRPr>
          </a:p>
        </p:txBody>
      </p:sp>
      <p:sp>
        <p:nvSpPr>
          <p:cNvPr id="4" name="Title 3">
            <a:extLst>
              <a:ext uri="{FF2B5EF4-FFF2-40B4-BE49-F238E27FC236}">
                <a16:creationId xmlns:a16="http://schemas.microsoft.com/office/drawing/2014/main" id="{5D177178-64B7-D343-A7E0-B1481734B8F9}"/>
              </a:ext>
            </a:extLst>
          </p:cNvPr>
          <p:cNvSpPr>
            <a:spLocks noGrp="1"/>
          </p:cNvSpPr>
          <p:nvPr>
            <p:ph type="title"/>
          </p:nvPr>
        </p:nvSpPr>
        <p:spPr>
          <a:xfrm>
            <a:off x="838200" y="117564"/>
            <a:ext cx="10515600" cy="1246549"/>
          </a:xfrm>
        </p:spPr>
        <p:txBody>
          <a:bodyPr vert="horz" lIns="91440" tIns="45720" rIns="91440" bIns="45720" rtlCol="0" anchor="ctr">
            <a:normAutofit/>
          </a:bodyPr>
          <a:lstStyle/>
          <a:p>
            <a:pPr algn="l"/>
            <a:r>
              <a:rPr lang="en-US" sz="3200" kern="1200" dirty="0">
                <a:solidFill>
                  <a:schemeClr val="tx1"/>
                </a:solidFill>
                <a:latin typeface="+mj-lt"/>
                <a:ea typeface="+mj-ea"/>
                <a:cs typeface="+mj-cs"/>
              </a:rPr>
              <a:t>ARIMA(2,1,2) vs ARIMA(2,2,1)</a:t>
            </a:r>
          </a:p>
        </p:txBody>
      </p:sp>
    </p:spTree>
    <p:extLst>
      <p:ext uri="{BB962C8B-B14F-4D97-AF65-F5344CB8AC3E}">
        <p14:creationId xmlns:p14="http://schemas.microsoft.com/office/powerpoint/2010/main" val="3380043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8AF2F4-1A17-A945-B108-A2932F19FBC4}"/>
              </a:ext>
            </a:extLst>
          </p:cNvPr>
          <p:cNvSpPr>
            <a:spLocks noGrp="1"/>
          </p:cNvSpPr>
          <p:nvPr>
            <p:ph type="sldNum" sz="quarter" idx="10"/>
          </p:nvPr>
        </p:nvSpPr>
        <p:spPr/>
        <p:txBody>
          <a:bodyPr/>
          <a:lstStyle/>
          <a:p>
            <a:fld id="{D495E168-DA5E-4888-8D8A-92B118324C14}" type="slidenum">
              <a:rPr lang="en-US" noProof="0" smtClean="0"/>
              <a:pPr/>
              <a:t>18</a:t>
            </a:fld>
            <a:endParaRPr lang="en-US" noProof="0" dirty="0"/>
          </a:p>
        </p:txBody>
      </p:sp>
      <p:sp>
        <p:nvSpPr>
          <p:cNvPr id="4" name="Title 3">
            <a:extLst>
              <a:ext uri="{FF2B5EF4-FFF2-40B4-BE49-F238E27FC236}">
                <a16:creationId xmlns:a16="http://schemas.microsoft.com/office/drawing/2014/main" id="{C8436444-6F6A-F84D-84B6-EB6518FC35F1}"/>
              </a:ext>
            </a:extLst>
          </p:cNvPr>
          <p:cNvSpPr>
            <a:spLocks noGrp="1"/>
          </p:cNvSpPr>
          <p:nvPr>
            <p:ph type="title"/>
          </p:nvPr>
        </p:nvSpPr>
        <p:spPr/>
        <p:txBody>
          <a:bodyPr>
            <a:normAutofit/>
          </a:bodyPr>
          <a:lstStyle/>
          <a:p>
            <a:r>
              <a:rPr lang="en-US" sz="3200" dirty="0"/>
              <a:t>Forecasted Values Over Next 5 Years Using ARIMA(2,1,2)</a:t>
            </a:r>
          </a:p>
        </p:txBody>
      </p:sp>
      <p:graphicFrame>
        <p:nvGraphicFramePr>
          <p:cNvPr id="6" name="Table 5">
            <a:extLst>
              <a:ext uri="{FF2B5EF4-FFF2-40B4-BE49-F238E27FC236}">
                <a16:creationId xmlns:a16="http://schemas.microsoft.com/office/drawing/2014/main" id="{F9966CB2-E9B5-B846-B71A-CA9CD63D4140}"/>
              </a:ext>
            </a:extLst>
          </p:cNvPr>
          <p:cNvGraphicFramePr>
            <a:graphicFrameLocks noGrp="1"/>
          </p:cNvGraphicFramePr>
          <p:nvPr>
            <p:extLst>
              <p:ext uri="{D42A27DB-BD31-4B8C-83A1-F6EECF244321}">
                <p14:modId xmlns:p14="http://schemas.microsoft.com/office/powerpoint/2010/main" val="13118431"/>
              </p:ext>
            </p:extLst>
          </p:nvPr>
        </p:nvGraphicFramePr>
        <p:xfrm>
          <a:off x="6860558" y="2638391"/>
          <a:ext cx="3998026" cy="1581218"/>
        </p:xfrm>
        <a:graphic>
          <a:graphicData uri="http://schemas.openxmlformats.org/drawingml/2006/table">
            <a:tbl>
              <a:tblPr firstRow="1" bandRow="1">
                <a:tableStyleId>{775DCB02-9BB8-47FD-8907-85C794F793BA}</a:tableStyleId>
              </a:tblPr>
              <a:tblGrid>
                <a:gridCol w="1999013">
                  <a:extLst>
                    <a:ext uri="{9D8B030D-6E8A-4147-A177-3AD203B41FA5}">
                      <a16:colId xmlns:a16="http://schemas.microsoft.com/office/drawing/2014/main" val="1918385749"/>
                    </a:ext>
                  </a:extLst>
                </a:gridCol>
                <a:gridCol w="1999013">
                  <a:extLst>
                    <a:ext uri="{9D8B030D-6E8A-4147-A177-3AD203B41FA5}">
                      <a16:colId xmlns:a16="http://schemas.microsoft.com/office/drawing/2014/main" val="3124402791"/>
                    </a:ext>
                  </a:extLst>
                </a:gridCol>
              </a:tblGrid>
              <a:tr h="345263">
                <a:tc>
                  <a:txBody>
                    <a:bodyPr/>
                    <a:lstStyle/>
                    <a:p>
                      <a:r>
                        <a:rPr lang="en-US" sz="1000" dirty="0"/>
                        <a:t>Year</a:t>
                      </a:r>
                    </a:p>
                  </a:txBody>
                  <a:tcPr/>
                </a:tc>
                <a:tc>
                  <a:txBody>
                    <a:bodyPr/>
                    <a:lstStyle/>
                    <a:p>
                      <a:r>
                        <a:rPr lang="en-US" sz="1000" dirty="0"/>
                        <a:t>Forecasted Gray Wolf Population</a:t>
                      </a:r>
                    </a:p>
                  </a:txBody>
                  <a:tcPr/>
                </a:tc>
                <a:extLst>
                  <a:ext uri="{0D108BD9-81ED-4DB2-BD59-A6C34878D82A}">
                    <a16:rowId xmlns:a16="http://schemas.microsoft.com/office/drawing/2014/main" val="781749401"/>
                  </a:ext>
                </a:extLst>
              </a:tr>
              <a:tr h="247191">
                <a:tc>
                  <a:txBody>
                    <a:bodyPr/>
                    <a:lstStyle/>
                    <a:p>
                      <a:r>
                        <a:rPr lang="en-US" sz="1000" dirty="0"/>
                        <a:t>2020</a:t>
                      </a:r>
                    </a:p>
                  </a:txBody>
                  <a:tcPr/>
                </a:tc>
                <a:tc>
                  <a:txBody>
                    <a:bodyPr/>
                    <a:lstStyle/>
                    <a:p>
                      <a:r>
                        <a:rPr lang="en-US" sz="1000" dirty="0"/>
                        <a:t>102</a:t>
                      </a:r>
                    </a:p>
                  </a:txBody>
                  <a:tcPr/>
                </a:tc>
                <a:extLst>
                  <a:ext uri="{0D108BD9-81ED-4DB2-BD59-A6C34878D82A}">
                    <a16:rowId xmlns:a16="http://schemas.microsoft.com/office/drawing/2014/main" val="779886752"/>
                  </a:ext>
                </a:extLst>
              </a:tr>
              <a:tr h="247191">
                <a:tc>
                  <a:txBody>
                    <a:bodyPr/>
                    <a:lstStyle/>
                    <a:p>
                      <a:r>
                        <a:rPr lang="en-US" sz="1000" dirty="0"/>
                        <a:t>2021</a:t>
                      </a:r>
                    </a:p>
                  </a:txBody>
                  <a:tcPr/>
                </a:tc>
                <a:tc>
                  <a:txBody>
                    <a:bodyPr/>
                    <a:lstStyle/>
                    <a:p>
                      <a:r>
                        <a:rPr lang="en-US" sz="1000" dirty="0"/>
                        <a:t>88</a:t>
                      </a:r>
                    </a:p>
                  </a:txBody>
                  <a:tcPr/>
                </a:tc>
                <a:extLst>
                  <a:ext uri="{0D108BD9-81ED-4DB2-BD59-A6C34878D82A}">
                    <a16:rowId xmlns:a16="http://schemas.microsoft.com/office/drawing/2014/main" val="2467303463"/>
                  </a:ext>
                </a:extLst>
              </a:tr>
              <a:tr h="247191">
                <a:tc>
                  <a:txBody>
                    <a:bodyPr/>
                    <a:lstStyle/>
                    <a:p>
                      <a:r>
                        <a:rPr lang="en-US" sz="1000" dirty="0"/>
                        <a:t>2022</a:t>
                      </a:r>
                    </a:p>
                  </a:txBody>
                  <a:tcPr/>
                </a:tc>
                <a:tc>
                  <a:txBody>
                    <a:bodyPr/>
                    <a:lstStyle/>
                    <a:p>
                      <a:r>
                        <a:rPr lang="en-US" sz="1000" dirty="0"/>
                        <a:t>91</a:t>
                      </a:r>
                    </a:p>
                  </a:txBody>
                  <a:tcPr/>
                </a:tc>
                <a:extLst>
                  <a:ext uri="{0D108BD9-81ED-4DB2-BD59-A6C34878D82A}">
                    <a16:rowId xmlns:a16="http://schemas.microsoft.com/office/drawing/2014/main" val="1940769887"/>
                  </a:ext>
                </a:extLst>
              </a:tr>
              <a:tr h="247191">
                <a:tc>
                  <a:txBody>
                    <a:bodyPr/>
                    <a:lstStyle/>
                    <a:p>
                      <a:r>
                        <a:rPr lang="en-US" sz="1000" dirty="0"/>
                        <a:t>2023</a:t>
                      </a:r>
                    </a:p>
                  </a:txBody>
                  <a:tcPr/>
                </a:tc>
                <a:tc>
                  <a:txBody>
                    <a:bodyPr/>
                    <a:lstStyle/>
                    <a:p>
                      <a:r>
                        <a:rPr lang="en-US" sz="1000" dirty="0"/>
                        <a:t>101</a:t>
                      </a:r>
                    </a:p>
                  </a:txBody>
                  <a:tcPr/>
                </a:tc>
                <a:extLst>
                  <a:ext uri="{0D108BD9-81ED-4DB2-BD59-A6C34878D82A}">
                    <a16:rowId xmlns:a16="http://schemas.microsoft.com/office/drawing/2014/main" val="2104452641"/>
                  </a:ext>
                </a:extLst>
              </a:tr>
              <a:tr h="247191">
                <a:tc>
                  <a:txBody>
                    <a:bodyPr/>
                    <a:lstStyle/>
                    <a:p>
                      <a:r>
                        <a:rPr lang="en-US" sz="1000" dirty="0"/>
                        <a:t>2024</a:t>
                      </a:r>
                    </a:p>
                  </a:txBody>
                  <a:tcPr/>
                </a:tc>
                <a:tc>
                  <a:txBody>
                    <a:bodyPr/>
                    <a:lstStyle/>
                    <a:p>
                      <a:r>
                        <a:rPr lang="en-US" sz="1000" dirty="0"/>
                        <a:t>92</a:t>
                      </a:r>
                    </a:p>
                  </a:txBody>
                  <a:tcPr/>
                </a:tc>
                <a:extLst>
                  <a:ext uri="{0D108BD9-81ED-4DB2-BD59-A6C34878D82A}">
                    <a16:rowId xmlns:a16="http://schemas.microsoft.com/office/drawing/2014/main" val="2688362266"/>
                  </a:ext>
                </a:extLst>
              </a:tr>
            </a:tbl>
          </a:graphicData>
        </a:graphic>
      </p:graphicFrame>
      <p:pic>
        <p:nvPicPr>
          <p:cNvPr id="14" name="Picture 13">
            <a:extLst>
              <a:ext uri="{FF2B5EF4-FFF2-40B4-BE49-F238E27FC236}">
                <a16:creationId xmlns:a16="http://schemas.microsoft.com/office/drawing/2014/main" id="{DF18E0D3-BD62-8346-BF56-2AC25C34A05C}"/>
              </a:ext>
            </a:extLst>
          </p:cNvPr>
          <p:cNvPicPr>
            <a:picLocks noChangeAspect="1"/>
          </p:cNvPicPr>
          <p:nvPr/>
        </p:nvPicPr>
        <p:blipFill>
          <a:blip r:embed="rId2"/>
          <a:stretch>
            <a:fillRect/>
          </a:stretch>
        </p:blipFill>
        <p:spPr>
          <a:xfrm>
            <a:off x="1139936" y="1815737"/>
            <a:ext cx="4516282" cy="4302785"/>
          </a:xfrm>
          <a:prstGeom prst="rect">
            <a:avLst/>
          </a:prstGeom>
        </p:spPr>
      </p:pic>
    </p:spTree>
    <p:extLst>
      <p:ext uri="{BB962C8B-B14F-4D97-AF65-F5344CB8AC3E}">
        <p14:creationId xmlns:p14="http://schemas.microsoft.com/office/powerpoint/2010/main" val="2298043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C30D43-2503-DA4B-853B-1B042D11B6B5}"/>
              </a:ext>
            </a:extLst>
          </p:cNvPr>
          <p:cNvSpPr>
            <a:spLocks noGrp="1"/>
          </p:cNvSpPr>
          <p:nvPr>
            <p:ph type="sldNum" sz="quarter" idx="10"/>
          </p:nvPr>
        </p:nvSpPr>
        <p:spPr/>
        <p:txBody>
          <a:bodyPr/>
          <a:lstStyle/>
          <a:p>
            <a:fld id="{D495E168-DA5E-4888-8D8A-92B118324C14}" type="slidenum">
              <a:rPr lang="en-US" noProof="0" smtClean="0"/>
              <a:pPr/>
              <a:t>19</a:t>
            </a:fld>
            <a:endParaRPr lang="en-US" noProof="0" dirty="0"/>
          </a:p>
        </p:txBody>
      </p:sp>
      <p:sp>
        <p:nvSpPr>
          <p:cNvPr id="4" name="Title 3">
            <a:extLst>
              <a:ext uri="{FF2B5EF4-FFF2-40B4-BE49-F238E27FC236}">
                <a16:creationId xmlns:a16="http://schemas.microsoft.com/office/drawing/2014/main" id="{3BD01022-D630-664C-A7C0-5AE97D63B2DC}"/>
              </a:ext>
            </a:extLst>
          </p:cNvPr>
          <p:cNvSpPr>
            <a:spLocks noGrp="1"/>
          </p:cNvSpPr>
          <p:nvPr>
            <p:ph type="title"/>
          </p:nvPr>
        </p:nvSpPr>
        <p:spPr/>
        <p:txBody>
          <a:bodyPr/>
          <a:lstStyle/>
          <a:p>
            <a:r>
              <a:rPr lang="en-US" dirty="0"/>
              <a:t>Summary of Analysis</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31AD7A6-8B0C-5F4F-BB83-7BF0E5C97E72}"/>
                  </a:ext>
                </a:extLst>
              </p:cNvPr>
              <p:cNvSpPr txBox="1"/>
              <p:nvPr/>
            </p:nvSpPr>
            <p:spPr>
              <a:xfrm>
                <a:off x="1842897" y="2089699"/>
                <a:ext cx="4788131" cy="2731966"/>
              </a:xfrm>
              <a:prstGeom prst="rect">
                <a:avLst/>
              </a:prstGeom>
              <a:noFill/>
            </p:spPr>
            <p:txBody>
              <a:bodyPr wrap="square" rtlCol="0">
                <a:spAutoFit/>
              </a:bodyPr>
              <a:lstStyle/>
              <a:p>
                <a:r>
                  <a:rPr lang="en-US" dirty="0">
                    <a:solidFill>
                      <a:schemeClr val="bg1"/>
                    </a:solidFill>
                  </a:rPr>
                  <a:t>ARIMA(2,1,2)</a:t>
                </a:r>
              </a:p>
              <a:p>
                <a:pPr marL="285750" indent="-285750">
                  <a:buFont typeface="Arial" panose="020B0604020202020204" pitchFamily="34" charset="0"/>
                  <a:buChar char="•"/>
                </a:pPr>
                <a:r>
                  <a:rPr lang="en-US" dirty="0">
                    <a:solidFill>
                      <a:schemeClr val="bg1"/>
                    </a:solidFill>
                  </a:rPr>
                  <a:t>P-value = 0.8797</a:t>
                </a:r>
              </a:p>
              <a:p>
                <a:endParaRPr lang="en-US" dirty="0">
                  <a:solidFill>
                    <a:schemeClr val="bg1"/>
                  </a:solidFill>
                </a:endParaRPr>
              </a:p>
              <a:p>
                <a:r>
                  <a:rPr lang="en-US" dirty="0">
                    <a:solidFill>
                      <a:schemeClr val="bg1"/>
                    </a:solidFill>
                  </a:rPr>
                  <a:t>ARIMA(2,2,1)</a:t>
                </a:r>
              </a:p>
              <a:p>
                <a:pPr marL="285750" indent="-285750">
                  <a:buFont typeface="Arial" panose="020B0604020202020204" pitchFamily="34" charset="0"/>
                  <a:buChar char="•"/>
                </a:pPr>
                <a:r>
                  <a:rPr lang="en-US" dirty="0">
                    <a:solidFill>
                      <a:schemeClr val="bg1"/>
                    </a:solidFill>
                  </a:rPr>
                  <a:t>P-value = 0.7657</a:t>
                </a: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ACF plots of both models had ACF values fall between +/- </a:t>
                </a:r>
                <a14:m>
                  <m:oMath xmlns:m="http://schemas.openxmlformats.org/officeDocument/2006/math">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1.96</m:t>
                        </m:r>
                      </m:num>
                      <m:den>
                        <m:r>
                          <a:rPr lang="en-US" i="1">
                            <a:solidFill>
                              <a:schemeClr val="bg1"/>
                            </a:solidFill>
                            <a:latin typeface="Cambria Math" panose="02040503050406030204" pitchFamily="18" charset="0"/>
                          </a:rPr>
                          <m:t>𝑠𝑞𝑟𝑡</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𝑁</m:t>
                            </m:r>
                          </m:e>
                        </m:d>
                      </m:den>
                    </m:f>
                  </m:oMath>
                </a14:m>
                <a:r>
                  <a:rPr lang="en-US" dirty="0">
                    <a:solidFill>
                      <a:schemeClr val="bg1"/>
                    </a:solidFill>
                  </a:rPr>
                  <a:t>, but the ACF of ARIMA(2,1,2) was slightly better at Lag = 8</a:t>
                </a:r>
              </a:p>
            </p:txBody>
          </p:sp>
        </mc:Choice>
        <mc:Fallback>
          <p:sp>
            <p:nvSpPr>
              <p:cNvPr id="5" name="TextBox 4">
                <a:extLst>
                  <a:ext uri="{FF2B5EF4-FFF2-40B4-BE49-F238E27FC236}">
                    <a16:creationId xmlns:a16="http://schemas.microsoft.com/office/drawing/2014/main" id="{131AD7A6-8B0C-5F4F-BB83-7BF0E5C97E72}"/>
                  </a:ext>
                </a:extLst>
              </p:cNvPr>
              <p:cNvSpPr txBox="1">
                <a:spLocks noRot="1" noChangeAspect="1" noMove="1" noResize="1" noEditPoints="1" noAdjustHandles="1" noChangeArrowheads="1" noChangeShapeType="1" noTextEdit="1"/>
              </p:cNvSpPr>
              <p:nvPr/>
            </p:nvSpPr>
            <p:spPr>
              <a:xfrm>
                <a:off x="1842897" y="2089699"/>
                <a:ext cx="4788131" cy="2731966"/>
              </a:xfrm>
              <a:prstGeom prst="rect">
                <a:avLst/>
              </a:prstGeom>
              <a:blipFill>
                <a:blip r:embed="rId2"/>
                <a:stretch>
                  <a:fillRect l="-794" t="-926" b="-231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44258DD-BFE5-4045-82FE-A94C44BF03E6}"/>
              </a:ext>
            </a:extLst>
          </p:cNvPr>
          <p:cNvSpPr txBox="1"/>
          <p:nvPr/>
        </p:nvSpPr>
        <p:spPr>
          <a:xfrm>
            <a:off x="7223760" y="1854567"/>
            <a:ext cx="3722915" cy="4524315"/>
          </a:xfrm>
          <a:prstGeom prst="rect">
            <a:avLst/>
          </a:prstGeom>
          <a:noFill/>
        </p:spPr>
        <p:txBody>
          <a:bodyPr wrap="square" rtlCol="0">
            <a:spAutoFit/>
          </a:bodyPr>
          <a:lstStyle/>
          <a:p>
            <a:r>
              <a:rPr lang="en-US" dirty="0">
                <a:solidFill>
                  <a:schemeClr val="bg1"/>
                </a:solidFill>
              </a:rPr>
              <a:t>Did not transform data when I usually would for a Time Series</a:t>
            </a:r>
          </a:p>
          <a:p>
            <a:pPr marL="285750" indent="-285750">
              <a:buFont typeface="Arial" panose="020B0604020202020204" pitchFamily="34" charset="0"/>
              <a:buChar char="•"/>
            </a:pPr>
            <a:r>
              <a:rPr lang="en-US" dirty="0">
                <a:solidFill>
                  <a:schemeClr val="bg1"/>
                </a:solidFill>
              </a:rPr>
              <a:t>Wanted to give true population estimates</a:t>
            </a: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5 year forecast of wolf population</a:t>
            </a:r>
          </a:p>
          <a:p>
            <a:pPr marL="285750" indent="-285750">
              <a:buFont typeface="Arial" panose="020B0604020202020204" pitchFamily="34" charset="0"/>
              <a:buChar char="•"/>
            </a:pPr>
            <a:r>
              <a:rPr lang="en-US" dirty="0">
                <a:solidFill>
                  <a:schemeClr val="bg1"/>
                </a:solidFill>
              </a:rPr>
              <a:t>Ranges between 88 and 102</a:t>
            </a:r>
          </a:p>
          <a:p>
            <a:pPr marL="742950" lvl="1" indent="-285750">
              <a:buFont typeface="Arial" panose="020B0604020202020204" pitchFamily="34" charset="0"/>
              <a:buChar char="•"/>
            </a:pPr>
            <a:r>
              <a:rPr lang="en-US" dirty="0">
                <a:solidFill>
                  <a:schemeClr val="bg1"/>
                </a:solidFill>
              </a:rPr>
              <a:t>Population appears to be leveling out</a:t>
            </a:r>
          </a:p>
          <a:p>
            <a:pPr marL="742950" lvl="1" indent="-285750">
              <a:buFont typeface="Arial" panose="020B0604020202020204" pitchFamily="34" charset="0"/>
              <a:buChar char="•"/>
            </a:pPr>
            <a:r>
              <a:rPr lang="en-US" dirty="0">
                <a:solidFill>
                  <a:schemeClr val="bg1"/>
                </a:solidFill>
              </a:rPr>
              <a:t>If trend continues, data could become stationary</a:t>
            </a:r>
          </a:p>
          <a:p>
            <a:pPr lvl="1"/>
            <a:endParaRPr lang="en-US" dirty="0">
              <a:solidFill>
                <a:schemeClr val="bg1"/>
              </a:solidFill>
            </a:endParaRPr>
          </a:p>
          <a:p>
            <a:r>
              <a:rPr lang="en-US" dirty="0">
                <a:solidFill>
                  <a:schemeClr val="bg1"/>
                </a:solidFill>
              </a:rPr>
              <a:t>If data becomes stationary over time, more accurate prediction intervals could be forecasted</a:t>
            </a:r>
          </a:p>
          <a:p>
            <a:pPr lvl="1"/>
            <a:endParaRPr lang="en-US" dirty="0">
              <a:solidFill>
                <a:schemeClr val="bg1"/>
              </a:solidFill>
            </a:endParaRPr>
          </a:p>
        </p:txBody>
      </p:sp>
    </p:spTree>
    <p:extLst>
      <p:ext uri="{BB962C8B-B14F-4D97-AF65-F5344CB8AC3E}">
        <p14:creationId xmlns:p14="http://schemas.microsoft.com/office/powerpoint/2010/main" val="3534913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ABF07-72D7-B143-B400-C5979C4F444C}"/>
              </a:ext>
            </a:extLst>
          </p:cNvPr>
          <p:cNvSpPr>
            <a:spLocks noGrp="1"/>
          </p:cNvSpPr>
          <p:nvPr>
            <p:ph type="title"/>
          </p:nvPr>
        </p:nvSpPr>
        <p:spPr/>
        <p:txBody>
          <a:bodyPr>
            <a:normAutofit/>
          </a:bodyPr>
          <a:lstStyle/>
          <a:p>
            <a:r>
              <a:rPr lang="en-US" sz="3200" dirty="0"/>
              <a:t>Presentation Overview</a:t>
            </a:r>
          </a:p>
        </p:txBody>
      </p:sp>
      <p:sp>
        <p:nvSpPr>
          <p:cNvPr id="3" name="Slide Number Placeholder 2">
            <a:extLst>
              <a:ext uri="{FF2B5EF4-FFF2-40B4-BE49-F238E27FC236}">
                <a16:creationId xmlns:a16="http://schemas.microsoft.com/office/drawing/2014/main" id="{001EE99E-5D34-C54B-8B8D-453052750417}"/>
              </a:ext>
            </a:extLst>
          </p:cNvPr>
          <p:cNvSpPr>
            <a:spLocks noGrp="1"/>
          </p:cNvSpPr>
          <p:nvPr>
            <p:ph type="sldNum" sz="quarter" idx="10"/>
          </p:nvPr>
        </p:nvSpPr>
        <p:spPr/>
        <p:txBody>
          <a:bodyPr/>
          <a:lstStyle/>
          <a:p>
            <a:fld id="{D495E168-DA5E-4888-8D8A-92B118324C14}" type="slidenum">
              <a:rPr lang="en-US" noProof="0" smtClean="0"/>
              <a:pPr/>
              <a:t>2</a:t>
            </a:fld>
            <a:endParaRPr lang="en-US" noProof="0" dirty="0"/>
          </a:p>
        </p:txBody>
      </p:sp>
      <p:sp>
        <p:nvSpPr>
          <p:cNvPr id="6" name="Text Placeholder 5">
            <a:extLst>
              <a:ext uri="{FF2B5EF4-FFF2-40B4-BE49-F238E27FC236}">
                <a16:creationId xmlns:a16="http://schemas.microsoft.com/office/drawing/2014/main" id="{4B700351-0087-1D49-B853-80BE27CEC8EC}"/>
              </a:ext>
            </a:extLst>
          </p:cNvPr>
          <p:cNvSpPr>
            <a:spLocks noGrp="1"/>
          </p:cNvSpPr>
          <p:nvPr>
            <p:ph type="body" sz="quarter" idx="15"/>
          </p:nvPr>
        </p:nvSpPr>
        <p:spPr>
          <a:xfrm>
            <a:off x="838199" y="2630004"/>
            <a:ext cx="5288963" cy="2588637"/>
          </a:xfrm>
        </p:spPr>
        <p:txBody>
          <a:bodyPr/>
          <a:lstStyle/>
          <a:p>
            <a:r>
              <a:rPr lang="en-US" dirty="0"/>
              <a:t>Importance of Wolves in an Ecosystem</a:t>
            </a:r>
          </a:p>
          <a:p>
            <a:r>
              <a:rPr lang="en-US" dirty="0"/>
              <a:t>My Goal</a:t>
            </a:r>
          </a:p>
          <a:p>
            <a:r>
              <a:rPr lang="en-US" dirty="0"/>
              <a:t>Basic Data Interpretation</a:t>
            </a:r>
          </a:p>
          <a:p>
            <a:r>
              <a:rPr lang="en-US" dirty="0"/>
              <a:t>Model Creation</a:t>
            </a:r>
          </a:p>
          <a:p>
            <a:r>
              <a:rPr lang="en-US" dirty="0"/>
              <a:t>Model Validation</a:t>
            </a:r>
          </a:p>
          <a:p>
            <a:r>
              <a:rPr lang="en-US" dirty="0"/>
              <a:t>Potential Other Models</a:t>
            </a:r>
          </a:p>
          <a:p>
            <a:r>
              <a:rPr lang="en-US" dirty="0"/>
              <a:t>5 Year Forecast of Wolf Population</a:t>
            </a:r>
          </a:p>
          <a:p>
            <a:r>
              <a:rPr lang="en-US" dirty="0"/>
              <a:t>Summary</a:t>
            </a:r>
          </a:p>
        </p:txBody>
      </p:sp>
    </p:spTree>
    <p:extLst>
      <p:ext uri="{BB962C8B-B14F-4D97-AF65-F5344CB8AC3E}">
        <p14:creationId xmlns:p14="http://schemas.microsoft.com/office/powerpoint/2010/main" val="4077186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86EFE8-92D8-904B-A1A0-A77CB5686539}"/>
              </a:ext>
            </a:extLst>
          </p:cNvPr>
          <p:cNvSpPr>
            <a:spLocks noGrp="1"/>
          </p:cNvSpPr>
          <p:nvPr>
            <p:ph type="sldNum" sz="quarter" idx="10"/>
          </p:nvPr>
        </p:nvSpPr>
        <p:spPr/>
        <p:txBody>
          <a:bodyPr/>
          <a:lstStyle/>
          <a:p>
            <a:fld id="{D495E168-DA5E-4888-8D8A-92B118324C14}" type="slidenum">
              <a:rPr lang="en-US" noProof="0" smtClean="0"/>
              <a:pPr/>
              <a:t>20</a:t>
            </a:fld>
            <a:endParaRPr lang="en-US" noProof="0" dirty="0"/>
          </a:p>
        </p:txBody>
      </p:sp>
      <p:sp>
        <p:nvSpPr>
          <p:cNvPr id="4" name="Title 3">
            <a:extLst>
              <a:ext uri="{FF2B5EF4-FFF2-40B4-BE49-F238E27FC236}">
                <a16:creationId xmlns:a16="http://schemas.microsoft.com/office/drawing/2014/main" id="{FC0262FE-5034-6148-92C4-F1C653E076E1}"/>
              </a:ext>
            </a:extLst>
          </p:cNvPr>
          <p:cNvSpPr>
            <a:spLocks noGrp="1"/>
          </p:cNvSpPr>
          <p:nvPr>
            <p:ph type="title"/>
          </p:nvPr>
        </p:nvSpPr>
        <p:spPr/>
        <p:txBody>
          <a:bodyPr/>
          <a:lstStyle/>
          <a:p>
            <a:r>
              <a:rPr lang="en-US" dirty="0"/>
              <a:t>Potential Future Projects</a:t>
            </a:r>
          </a:p>
        </p:txBody>
      </p:sp>
      <p:sp>
        <p:nvSpPr>
          <p:cNvPr id="5" name="TextBox 4">
            <a:extLst>
              <a:ext uri="{FF2B5EF4-FFF2-40B4-BE49-F238E27FC236}">
                <a16:creationId xmlns:a16="http://schemas.microsoft.com/office/drawing/2014/main" id="{B63E7C57-A23B-194D-A40F-091044EB5860}"/>
              </a:ext>
            </a:extLst>
          </p:cNvPr>
          <p:cNvSpPr txBox="1"/>
          <p:nvPr/>
        </p:nvSpPr>
        <p:spPr>
          <a:xfrm>
            <a:off x="1282535" y="2315688"/>
            <a:ext cx="2954428" cy="341632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Look into how wolves have affected water levels in Yellowstone. Correlation Study of wolf population to </a:t>
            </a:r>
            <a:r>
              <a:rPr lang="en-US">
                <a:solidFill>
                  <a:schemeClr val="bg1"/>
                </a:solidFill>
              </a:rPr>
              <a:t>river flow</a:t>
            </a: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Correlation of wolf population and other animals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Study of tourism trends since 1995</a:t>
            </a:r>
          </a:p>
        </p:txBody>
      </p:sp>
    </p:spTree>
    <p:extLst>
      <p:ext uri="{BB962C8B-B14F-4D97-AF65-F5344CB8AC3E}">
        <p14:creationId xmlns:p14="http://schemas.microsoft.com/office/powerpoint/2010/main" val="304255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5ACCA8A-0164-F44C-AE2C-131B34B90004}"/>
              </a:ext>
            </a:extLst>
          </p:cNvPr>
          <p:cNvPicPr>
            <a:picLocks noChangeAspect="1"/>
          </p:cNvPicPr>
          <p:nvPr/>
        </p:nvPicPr>
        <p:blipFill rotWithShape="1">
          <a:blip r:embed="rId2"/>
          <a:srcRect t="6359" b="7088"/>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
        <p:nvSpPr>
          <p:cNvPr id="3" name="Slide Number Placeholder 2">
            <a:extLst>
              <a:ext uri="{FF2B5EF4-FFF2-40B4-BE49-F238E27FC236}">
                <a16:creationId xmlns:a16="http://schemas.microsoft.com/office/drawing/2014/main" id="{2169945F-1FC2-EF4B-9836-42DA48BCFD70}"/>
              </a:ext>
            </a:extLst>
          </p:cNvPr>
          <p:cNvSpPr>
            <a:spLocks noGrp="1"/>
          </p:cNvSpPr>
          <p:nvPr>
            <p:ph type="sldNum" sz="quarter" idx="10"/>
          </p:nvPr>
        </p:nvSpPr>
        <p:spPr>
          <a:xfrm>
            <a:off x="8610600" y="6356350"/>
            <a:ext cx="2743200" cy="365125"/>
          </a:xfrm>
        </p:spPr>
        <p:txBody>
          <a:bodyPr vert="horz" lIns="91440" tIns="45720" rIns="91440" bIns="45720" rtlCol="0" anchor="ctr">
            <a:normAutofit/>
          </a:bodyPr>
          <a:lstStyle/>
          <a:p>
            <a:pPr algn="r">
              <a:spcAft>
                <a:spcPts val="600"/>
              </a:spcAft>
            </a:pPr>
            <a:r>
              <a:rPr lang="en-US" sz="1200" noProof="0" dirty="0">
                <a:solidFill>
                  <a:srgbClr val="FFFFFF"/>
                </a:solidFill>
              </a:rPr>
              <a:t>21</a:t>
            </a:r>
          </a:p>
        </p:txBody>
      </p:sp>
      <p:sp>
        <p:nvSpPr>
          <p:cNvPr id="8" name="TextBox 7">
            <a:extLst>
              <a:ext uri="{FF2B5EF4-FFF2-40B4-BE49-F238E27FC236}">
                <a16:creationId xmlns:a16="http://schemas.microsoft.com/office/drawing/2014/main" id="{41E3423E-1F26-AD40-9D06-8F5072FAF286}"/>
              </a:ext>
            </a:extLst>
          </p:cNvPr>
          <p:cNvSpPr txBox="1"/>
          <p:nvPr/>
        </p:nvSpPr>
        <p:spPr>
          <a:xfrm>
            <a:off x="8462356" y="1213658"/>
            <a:ext cx="2593571" cy="400110"/>
          </a:xfrm>
          <a:prstGeom prst="rect">
            <a:avLst/>
          </a:prstGeom>
          <a:noFill/>
        </p:spPr>
        <p:txBody>
          <a:bodyPr wrap="square" rtlCol="0">
            <a:spAutoFit/>
          </a:bodyPr>
          <a:lstStyle/>
          <a:p>
            <a:r>
              <a:rPr lang="en-US" sz="2000" dirty="0">
                <a:solidFill>
                  <a:schemeClr val="bg1"/>
                </a:solidFill>
              </a:rPr>
              <a:t>Thank you!</a:t>
            </a:r>
          </a:p>
        </p:txBody>
      </p:sp>
    </p:spTree>
    <p:extLst>
      <p:ext uri="{BB962C8B-B14F-4D97-AF65-F5344CB8AC3E}">
        <p14:creationId xmlns:p14="http://schemas.microsoft.com/office/powerpoint/2010/main" val="3564010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CEBFC1-A081-304C-9A62-05494646D9EF}"/>
              </a:ext>
            </a:extLst>
          </p:cNvPr>
          <p:cNvSpPr>
            <a:spLocks noGrp="1"/>
          </p:cNvSpPr>
          <p:nvPr>
            <p:ph type="sldNum" sz="quarter" idx="10"/>
          </p:nvPr>
        </p:nvSpPr>
        <p:spPr/>
        <p:txBody>
          <a:bodyPr/>
          <a:lstStyle/>
          <a:p>
            <a:fld id="{D495E168-DA5E-4888-8D8A-92B118324C14}" type="slidenum">
              <a:rPr lang="en-US" noProof="0" smtClean="0"/>
              <a:pPr/>
              <a:t>22</a:t>
            </a:fld>
            <a:endParaRPr lang="en-US" noProof="0" dirty="0"/>
          </a:p>
        </p:txBody>
      </p:sp>
      <p:sp>
        <p:nvSpPr>
          <p:cNvPr id="4" name="TextBox 3">
            <a:extLst>
              <a:ext uri="{FF2B5EF4-FFF2-40B4-BE49-F238E27FC236}">
                <a16:creationId xmlns:a16="http://schemas.microsoft.com/office/drawing/2014/main" id="{74EB2CEB-6BE0-714E-AA6C-FBCED37C5C04}"/>
              </a:ext>
            </a:extLst>
          </p:cNvPr>
          <p:cNvSpPr txBox="1"/>
          <p:nvPr/>
        </p:nvSpPr>
        <p:spPr>
          <a:xfrm>
            <a:off x="733895" y="795647"/>
            <a:ext cx="6225045" cy="584775"/>
          </a:xfrm>
          <a:prstGeom prst="rect">
            <a:avLst/>
          </a:prstGeom>
          <a:noFill/>
        </p:spPr>
        <p:txBody>
          <a:bodyPr wrap="square" rtlCol="0">
            <a:spAutoFit/>
          </a:bodyPr>
          <a:lstStyle/>
          <a:p>
            <a:r>
              <a:rPr lang="en-US" sz="3200" dirty="0">
                <a:solidFill>
                  <a:schemeClr val="bg1"/>
                </a:solidFill>
              </a:rPr>
              <a:t>Informal Citations</a:t>
            </a:r>
          </a:p>
        </p:txBody>
      </p:sp>
      <p:sp>
        <p:nvSpPr>
          <p:cNvPr id="5" name="TextBox 4">
            <a:extLst>
              <a:ext uri="{FF2B5EF4-FFF2-40B4-BE49-F238E27FC236}">
                <a16:creationId xmlns:a16="http://schemas.microsoft.com/office/drawing/2014/main" id="{F5165C85-88F8-DE46-844A-332725634E14}"/>
              </a:ext>
            </a:extLst>
          </p:cNvPr>
          <p:cNvSpPr txBox="1"/>
          <p:nvPr/>
        </p:nvSpPr>
        <p:spPr>
          <a:xfrm>
            <a:off x="498764" y="2028305"/>
            <a:ext cx="10773294" cy="2400657"/>
          </a:xfrm>
          <a:prstGeom prst="rect">
            <a:avLst/>
          </a:prstGeom>
          <a:noFill/>
        </p:spPr>
        <p:txBody>
          <a:bodyPr wrap="square" rtlCol="0">
            <a:spAutoFit/>
          </a:bodyPr>
          <a:lstStyle/>
          <a:p>
            <a:r>
              <a:rPr lang="en-US" sz="1000" dirty="0">
                <a:hlinkClick r:id="rId2"/>
              </a:rPr>
              <a:t>https://mountainjournal.org/fewer-elk-counted-in-yellowstone-this-year-but-it-cannot-be-blamed-on-wolves#:~:text=The%20long%2Dterm%20average%20of,3%2C915%20elk%20observed%20in%202013</a:t>
            </a:r>
            <a:r>
              <a:rPr lang="en-US" sz="1000" dirty="0"/>
              <a:t>.</a:t>
            </a:r>
          </a:p>
          <a:p>
            <a:endParaRPr lang="en-US" sz="1000" dirty="0"/>
          </a:p>
          <a:p>
            <a:r>
              <a:rPr lang="en-US" sz="1000" dirty="0">
                <a:hlinkClick r:id="rId3"/>
              </a:rPr>
              <a:t>https://www.yellowstonepark.com/things-to-do/wolves-bring-yellowstone-back</a:t>
            </a:r>
            <a:endParaRPr lang="en-US" sz="1000" dirty="0"/>
          </a:p>
          <a:p>
            <a:endParaRPr lang="en-US" sz="1000" dirty="0"/>
          </a:p>
          <a:p>
            <a:r>
              <a:rPr lang="en-US" sz="1000" dirty="0">
                <a:hlinkClick r:id="rId4"/>
              </a:rPr>
              <a:t>https://kids.britannica.com/students/assembly/view/174079</a:t>
            </a:r>
            <a:endParaRPr lang="en-US" sz="1000" dirty="0"/>
          </a:p>
          <a:p>
            <a:endParaRPr lang="en-US" sz="1000" dirty="0"/>
          </a:p>
          <a:p>
            <a:r>
              <a:rPr lang="en-US" sz="1000" dirty="0">
                <a:hlinkClick r:id="rId5"/>
              </a:rPr>
              <a:t>https://www.nps.gov/yell/learn/nature/elk.htm#:~:text=The%20Greater%20Yellowstone%20Ecosystem%20is,than%20the%20northern%20Yellowstone%20herd</a:t>
            </a:r>
            <a:r>
              <a:rPr lang="en-US" sz="1000" dirty="0"/>
              <a:t>.</a:t>
            </a:r>
          </a:p>
          <a:p>
            <a:endParaRPr lang="en-US" sz="1000" dirty="0"/>
          </a:p>
          <a:p>
            <a:r>
              <a:rPr lang="en-US" sz="1000" dirty="0">
                <a:hlinkClick r:id="rId6"/>
              </a:rPr>
              <a:t>https://earthjustice.org/blog/2015-july/how-wolves-saved-the-foxes-mice-and-rivers-of-yellowstone-national-park</a:t>
            </a:r>
            <a:endParaRPr lang="en-US" sz="1000" dirty="0"/>
          </a:p>
          <a:p>
            <a:endParaRPr lang="en-US" sz="1000" dirty="0"/>
          </a:p>
          <a:p>
            <a:r>
              <a:rPr lang="en-US" sz="1000" dirty="0">
                <a:hlinkClick r:id="rId7"/>
              </a:rPr>
              <a:t>https://yellowstone.co/rivers/lamar.htm</a:t>
            </a:r>
            <a:endParaRPr lang="en-US" sz="1000" dirty="0"/>
          </a:p>
          <a:p>
            <a:endParaRPr lang="en-US" sz="1000" dirty="0"/>
          </a:p>
          <a:p>
            <a:r>
              <a:rPr lang="en-US" sz="1000" dirty="0">
                <a:hlinkClick r:id="rId8"/>
              </a:rPr>
              <a:t>https://www.fanpop.com/clubs/wolves/images/37008073/title/beautiful-wolf-photo</a:t>
            </a:r>
            <a:endParaRPr lang="en-US" sz="1000" dirty="0"/>
          </a:p>
          <a:p>
            <a:endParaRPr lang="en-US" sz="1000" dirty="0"/>
          </a:p>
        </p:txBody>
      </p:sp>
    </p:spTree>
    <p:extLst>
      <p:ext uri="{BB962C8B-B14F-4D97-AF65-F5344CB8AC3E}">
        <p14:creationId xmlns:p14="http://schemas.microsoft.com/office/powerpoint/2010/main" val="1066506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E0FCCE-550F-3F4D-9196-D578BF892537}"/>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sz="4400" kern="1200" dirty="0">
                <a:latin typeface="+mj-lt"/>
                <a:ea typeface="+mj-ea"/>
                <a:cs typeface="+mj-cs"/>
              </a:rPr>
              <a:t>Why Wolves are Important</a:t>
            </a:r>
          </a:p>
        </p:txBody>
      </p:sp>
      <p:sp>
        <p:nvSpPr>
          <p:cNvPr id="5" name="Text Placeholder 4">
            <a:extLst>
              <a:ext uri="{FF2B5EF4-FFF2-40B4-BE49-F238E27FC236}">
                <a16:creationId xmlns:a16="http://schemas.microsoft.com/office/drawing/2014/main" id="{F28487B9-15A7-7040-82FF-AA2A1813E046}"/>
              </a:ext>
            </a:extLst>
          </p:cNvPr>
          <p:cNvSpPr>
            <a:spLocks noGrp="1"/>
          </p:cNvSpPr>
          <p:nvPr>
            <p:ph type="body" sz="half" idx="2"/>
          </p:nvPr>
        </p:nvSpPr>
        <p:spPr>
          <a:xfrm>
            <a:off x="648931" y="2438400"/>
            <a:ext cx="3505494" cy="3785419"/>
          </a:xfrm>
        </p:spPr>
        <p:txBody>
          <a:bodyPr vert="horz" lIns="91440" tIns="45720" rIns="91440" bIns="45720" rtlCol="0">
            <a:normAutofit/>
          </a:bodyPr>
          <a:lstStyle/>
          <a:p>
            <a:pPr indent="-228600">
              <a:buFont typeface="Arial" panose="020B0604020202020204" pitchFamily="34" charset="0"/>
              <a:buChar char="•"/>
            </a:pPr>
            <a:r>
              <a:rPr lang="en-US" sz="1700" dirty="0">
                <a:solidFill>
                  <a:schemeClr val="bg1"/>
                </a:solidFill>
              </a:rPr>
              <a:t>In 1994 the Elk population in Yellowstone reached close to 20,000. With such a high population:</a:t>
            </a:r>
          </a:p>
          <a:p>
            <a:pPr marL="285750" indent="-228600">
              <a:buFont typeface="Arial" panose="020B0604020202020204" pitchFamily="34" charset="0"/>
              <a:buChar char="•"/>
            </a:pPr>
            <a:r>
              <a:rPr lang="en-US" sz="1700" dirty="0">
                <a:solidFill>
                  <a:schemeClr val="bg1"/>
                </a:solidFill>
              </a:rPr>
              <a:t>Vegetation along river banks decreased, and trees such as Aspen began to disappear</a:t>
            </a:r>
          </a:p>
          <a:p>
            <a:pPr marL="285750" indent="-228600">
              <a:buFont typeface="Arial" panose="020B0604020202020204" pitchFamily="34" charset="0"/>
              <a:buChar char="•"/>
            </a:pPr>
            <a:r>
              <a:rPr lang="en-US" sz="1700" dirty="0">
                <a:solidFill>
                  <a:schemeClr val="bg1"/>
                </a:solidFill>
              </a:rPr>
              <a:t>Smaller animals (Beaver, Fox, Rabbit, etc.) were forced to leave, leaving Yellowstone with a lack of biodiversity</a:t>
            </a:r>
          </a:p>
          <a:p>
            <a:pPr marL="285750" indent="-228600">
              <a:buFont typeface="Arial" panose="020B0604020202020204" pitchFamily="34" charset="0"/>
              <a:buChar char="•"/>
            </a:pPr>
            <a:r>
              <a:rPr lang="en-US" sz="1700" dirty="0">
                <a:solidFill>
                  <a:schemeClr val="bg1"/>
                </a:solidFill>
              </a:rPr>
              <a:t>With smaller animals leaving, larger predators had a decrease in food source</a:t>
            </a:r>
          </a:p>
        </p:txBody>
      </p:sp>
      <p:sp>
        <p:nvSpPr>
          <p:cNvPr id="13" name="Rectangle 1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a:extLst>
              <a:ext uri="{FF2B5EF4-FFF2-40B4-BE49-F238E27FC236}">
                <a16:creationId xmlns:a16="http://schemas.microsoft.com/office/drawing/2014/main" id="{03BDD85E-E18B-DC4A-A11E-19B987BEB627}"/>
              </a:ext>
            </a:extLst>
          </p:cNvPr>
          <p:cNvPicPr>
            <a:picLocks noGrp="1" noChangeAspect="1"/>
          </p:cNvPicPr>
          <p:nvPr>
            <p:ph type="pic" idx="1"/>
          </p:nvPr>
        </p:nvPicPr>
        <p:blipFill>
          <a:blip r:embed="rId2"/>
          <a:srcRect l="14696" r="14696"/>
          <a:stretch>
            <a:fillRect/>
          </a:stretch>
        </p:blipFill>
        <p:spPr>
          <a:xfrm>
            <a:off x="5432016" y="807593"/>
            <a:ext cx="5967022" cy="5239568"/>
          </a:xfrm>
          <a:prstGeom prst="rect">
            <a:avLst/>
          </a:prstGeom>
          <a:effectLst/>
        </p:spPr>
      </p:pic>
      <p:sp>
        <p:nvSpPr>
          <p:cNvPr id="2" name="Slide Number Placeholder 1">
            <a:extLst>
              <a:ext uri="{FF2B5EF4-FFF2-40B4-BE49-F238E27FC236}">
                <a16:creationId xmlns:a16="http://schemas.microsoft.com/office/drawing/2014/main" id="{73AEDE13-3EC8-A742-8C25-7592B2286AAF}"/>
              </a:ext>
            </a:extLst>
          </p:cNvPr>
          <p:cNvSpPr>
            <a:spLocks noGrp="1"/>
          </p:cNvSpPr>
          <p:nvPr>
            <p:ph type="sldNum" sz="quarter" idx="10"/>
          </p:nvPr>
        </p:nvSpPr>
        <p:spPr>
          <a:xfrm>
            <a:off x="8610600" y="6356350"/>
            <a:ext cx="2743200" cy="365125"/>
          </a:xfrm>
        </p:spPr>
        <p:txBody>
          <a:bodyPr vert="horz" lIns="91440" tIns="45720" rIns="91440" bIns="45720" rtlCol="0" anchor="ctr">
            <a:normAutofit/>
          </a:bodyPr>
          <a:lstStyle/>
          <a:p>
            <a:pPr algn="r">
              <a:spcAft>
                <a:spcPts val="600"/>
              </a:spcAft>
            </a:pPr>
            <a:r>
              <a:rPr lang="en-US" sz="1200" noProof="0" dirty="0">
                <a:solidFill>
                  <a:srgbClr val="303030"/>
                </a:solidFill>
              </a:rPr>
              <a:t>3</a:t>
            </a:r>
          </a:p>
        </p:txBody>
      </p:sp>
    </p:spTree>
    <p:extLst>
      <p:ext uri="{BB962C8B-B14F-4D97-AF65-F5344CB8AC3E}">
        <p14:creationId xmlns:p14="http://schemas.microsoft.com/office/powerpoint/2010/main" val="943159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4F83BD7-720A-9147-8F7F-5819FD3507A9}"/>
              </a:ext>
            </a:extLst>
          </p:cNvPr>
          <p:cNvSpPr>
            <a:spLocks noGrp="1"/>
          </p:cNvSpPr>
          <p:nvPr>
            <p:ph type="title"/>
          </p:nvPr>
        </p:nvSpPr>
        <p:spPr>
          <a:xfrm>
            <a:off x="827389" y="281768"/>
            <a:ext cx="3807187" cy="2228074"/>
          </a:xfrm>
        </p:spPr>
        <p:txBody>
          <a:bodyPr vert="horz" lIns="91440" tIns="45720" rIns="91440" bIns="45720" rtlCol="0" anchor="ctr">
            <a:normAutofit/>
          </a:bodyPr>
          <a:lstStyle/>
          <a:p>
            <a:r>
              <a:rPr lang="en-US" sz="4000" dirty="0">
                <a:solidFill>
                  <a:schemeClr val="tx1"/>
                </a:solidFill>
              </a:rPr>
              <a:t>A Healthier Ecosystem</a:t>
            </a:r>
          </a:p>
        </p:txBody>
      </p:sp>
      <p:sp>
        <p:nvSpPr>
          <p:cNvPr id="5" name="Text Placeholder 4">
            <a:extLst>
              <a:ext uri="{FF2B5EF4-FFF2-40B4-BE49-F238E27FC236}">
                <a16:creationId xmlns:a16="http://schemas.microsoft.com/office/drawing/2014/main" id="{0E757DB1-4EAD-EA4B-B423-1A179D7D53C6}"/>
              </a:ext>
            </a:extLst>
          </p:cNvPr>
          <p:cNvSpPr>
            <a:spLocks noGrp="1"/>
          </p:cNvSpPr>
          <p:nvPr>
            <p:ph type="body" sz="half" idx="2"/>
          </p:nvPr>
        </p:nvSpPr>
        <p:spPr>
          <a:xfrm>
            <a:off x="605480" y="2289960"/>
            <a:ext cx="3799425" cy="4286272"/>
          </a:xfrm>
        </p:spPr>
        <p:txBody>
          <a:bodyPr vert="horz" lIns="91440" tIns="45720" rIns="91440" bIns="45720" rtlCol="0">
            <a:noAutofit/>
          </a:bodyPr>
          <a:lstStyle/>
          <a:p>
            <a:pPr indent="-228600">
              <a:buFont typeface="Arial" panose="020B0604020202020204" pitchFamily="34" charset="0"/>
              <a:buChar char="•"/>
            </a:pPr>
            <a:r>
              <a:rPr lang="en-US" dirty="0">
                <a:solidFill>
                  <a:schemeClr val="tx1"/>
                </a:solidFill>
              </a:rPr>
              <a:t>Wolves were reintroduced in 1995</a:t>
            </a:r>
          </a:p>
          <a:p>
            <a:pPr indent="-228600">
              <a:buFont typeface="Arial" panose="020B0604020202020204" pitchFamily="34" charset="0"/>
              <a:buChar char="•"/>
            </a:pPr>
            <a:r>
              <a:rPr lang="en-US" dirty="0">
                <a:solidFill>
                  <a:schemeClr val="tx1"/>
                </a:solidFill>
              </a:rPr>
              <a:t>Today the Elk population is around 6,000</a:t>
            </a:r>
          </a:p>
          <a:p>
            <a:pPr indent="-228600">
              <a:buFont typeface="Arial" panose="020B0604020202020204" pitchFamily="34" charset="0"/>
              <a:buChar char="•"/>
            </a:pPr>
            <a:r>
              <a:rPr lang="en-US" dirty="0">
                <a:solidFill>
                  <a:schemeClr val="tx1"/>
                </a:solidFill>
              </a:rPr>
              <a:t>With a monitored population, Yellowstone has seen an increase in biodiversity since 1995</a:t>
            </a:r>
            <a:endParaRPr lang="en-US" sz="1400" dirty="0">
              <a:solidFill>
                <a:schemeClr val="tx1"/>
              </a:solidFill>
            </a:endParaRPr>
          </a:p>
          <a:p>
            <a:pPr lvl="1" indent="-228600">
              <a:buFont typeface="Arial" panose="020B0604020202020204" pitchFamily="34" charset="0"/>
              <a:buChar char="•"/>
            </a:pPr>
            <a:r>
              <a:rPr lang="en-US" sz="1600" dirty="0">
                <a:solidFill>
                  <a:schemeClr val="tx1"/>
                </a:solidFill>
              </a:rPr>
              <a:t>Aspen can grow, along with other vegetation</a:t>
            </a:r>
          </a:p>
          <a:p>
            <a:pPr lvl="1" indent="-228600">
              <a:buFont typeface="Arial" panose="020B0604020202020204" pitchFamily="34" charset="0"/>
              <a:buChar char="•"/>
            </a:pPr>
            <a:r>
              <a:rPr lang="en-US" sz="1600" dirty="0">
                <a:solidFill>
                  <a:schemeClr val="tx1"/>
                </a:solidFill>
              </a:rPr>
              <a:t>Increased vegetation brings back smaller animals, which brings back larger predators</a:t>
            </a:r>
          </a:p>
          <a:p>
            <a:pPr lvl="1" indent="-228600">
              <a:buFont typeface="Arial" panose="020B0604020202020204" pitchFamily="34" charset="0"/>
              <a:buChar char="•"/>
            </a:pPr>
            <a:r>
              <a:rPr lang="en-US" sz="1600" dirty="0">
                <a:solidFill>
                  <a:schemeClr val="tx1"/>
                </a:solidFill>
              </a:rPr>
              <a:t>With an increase in beavers and vegetation, erosion has faded along the rivers</a:t>
            </a:r>
          </a:p>
        </p:txBody>
      </p:sp>
      <p:pic>
        <p:nvPicPr>
          <p:cNvPr id="8" name="Picture Placeholder 7">
            <a:extLst>
              <a:ext uri="{FF2B5EF4-FFF2-40B4-BE49-F238E27FC236}">
                <a16:creationId xmlns:a16="http://schemas.microsoft.com/office/drawing/2014/main" id="{613C1A44-C2B3-7444-B8CB-1A4B062109BD}"/>
              </a:ext>
            </a:extLst>
          </p:cNvPr>
          <p:cNvPicPr>
            <a:picLocks noGrp="1" noChangeAspect="1"/>
          </p:cNvPicPr>
          <p:nvPr>
            <p:ph type="pic" idx="1"/>
          </p:nvPr>
        </p:nvPicPr>
        <p:blipFill rotWithShape="1">
          <a:blip r:embed="rId2"/>
          <a:srcRect l="17144" r="17146" b="1"/>
          <a:stretch/>
        </p:blipFill>
        <p:spPr>
          <a:xfrm>
            <a:off x="5010386" y="10"/>
            <a:ext cx="7181613" cy="6857990"/>
          </a:xfrm>
          <a:prstGeom prst="rect">
            <a:avLst/>
          </a:prstGeom>
          <a:effectLst/>
        </p:spPr>
      </p:pic>
      <p:sp>
        <p:nvSpPr>
          <p:cNvPr id="2" name="Slide Number Placeholder 1">
            <a:extLst>
              <a:ext uri="{FF2B5EF4-FFF2-40B4-BE49-F238E27FC236}">
                <a16:creationId xmlns:a16="http://schemas.microsoft.com/office/drawing/2014/main" id="{2FA55105-3C7E-3E4D-ABA6-C07CC0814A08}"/>
              </a:ext>
            </a:extLst>
          </p:cNvPr>
          <p:cNvSpPr>
            <a:spLocks noGrp="1"/>
          </p:cNvSpPr>
          <p:nvPr>
            <p:ph type="sldNum" sz="quarter" idx="10"/>
          </p:nvPr>
        </p:nvSpPr>
        <p:spPr>
          <a:xfrm>
            <a:off x="10200102" y="6356350"/>
            <a:ext cx="1153697" cy="365125"/>
          </a:xfrm>
        </p:spPr>
        <p:txBody>
          <a:bodyPr vert="horz" lIns="91440" tIns="45720" rIns="91440" bIns="45720" rtlCol="0" anchor="ctr">
            <a:normAutofit/>
          </a:bodyPr>
          <a:lstStyle/>
          <a:p>
            <a:pPr algn="r">
              <a:spcAft>
                <a:spcPts val="600"/>
              </a:spcAft>
              <a:defRPr/>
            </a:pPr>
            <a:r>
              <a:rPr lang="en-US" sz="1200" b="0" dirty="0">
                <a:solidFill>
                  <a:srgbClr val="FFFFFF"/>
                </a:solidFill>
                <a:latin typeface="Calibri" panose="020F0502020204030204"/>
              </a:rPr>
              <a:t>4</a:t>
            </a:r>
          </a:p>
        </p:txBody>
      </p:sp>
    </p:spTree>
    <p:extLst>
      <p:ext uri="{BB962C8B-B14F-4D97-AF65-F5344CB8AC3E}">
        <p14:creationId xmlns:p14="http://schemas.microsoft.com/office/powerpoint/2010/main" val="612280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D252E-9374-3746-8A75-7BFB2EC25F33}"/>
              </a:ext>
            </a:extLst>
          </p:cNvPr>
          <p:cNvSpPr>
            <a:spLocks noGrp="1"/>
          </p:cNvSpPr>
          <p:nvPr>
            <p:ph type="title"/>
          </p:nvPr>
        </p:nvSpPr>
        <p:spPr/>
        <p:txBody>
          <a:bodyPr/>
          <a:lstStyle/>
          <a:p>
            <a:r>
              <a:rPr lang="en-US" dirty="0"/>
              <a:t>My Goal</a:t>
            </a:r>
          </a:p>
        </p:txBody>
      </p:sp>
      <p:sp>
        <p:nvSpPr>
          <p:cNvPr id="3" name="Slide Number Placeholder 2">
            <a:extLst>
              <a:ext uri="{FF2B5EF4-FFF2-40B4-BE49-F238E27FC236}">
                <a16:creationId xmlns:a16="http://schemas.microsoft.com/office/drawing/2014/main" id="{81C5AE1B-1946-1142-9F67-42F66814EA4E}"/>
              </a:ext>
            </a:extLst>
          </p:cNvPr>
          <p:cNvSpPr>
            <a:spLocks noGrp="1"/>
          </p:cNvSpPr>
          <p:nvPr>
            <p:ph type="sldNum" sz="quarter" idx="10"/>
          </p:nvPr>
        </p:nvSpPr>
        <p:spPr/>
        <p:txBody>
          <a:bodyPr/>
          <a:lstStyle/>
          <a:p>
            <a:fld id="{D495E168-DA5E-4888-8D8A-92B118324C14}" type="slidenum">
              <a:rPr lang="en-US" noProof="0" smtClean="0"/>
              <a:pPr/>
              <a:t>5</a:t>
            </a:fld>
            <a:endParaRPr lang="en-US" noProof="0" dirty="0"/>
          </a:p>
        </p:txBody>
      </p:sp>
      <p:sp>
        <p:nvSpPr>
          <p:cNvPr id="6" name="Text Placeholder 5">
            <a:extLst>
              <a:ext uri="{FF2B5EF4-FFF2-40B4-BE49-F238E27FC236}">
                <a16:creationId xmlns:a16="http://schemas.microsoft.com/office/drawing/2014/main" id="{E1A107E2-E7FF-D14B-A6EB-37EFD9FA214E}"/>
              </a:ext>
            </a:extLst>
          </p:cNvPr>
          <p:cNvSpPr>
            <a:spLocks noGrp="1"/>
          </p:cNvSpPr>
          <p:nvPr>
            <p:ph type="body" sz="quarter" idx="15"/>
          </p:nvPr>
        </p:nvSpPr>
        <p:spPr>
          <a:xfrm>
            <a:off x="838199" y="2460188"/>
            <a:ext cx="5288963" cy="2588637"/>
          </a:xfrm>
        </p:spPr>
        <p:txBody>
          <a:bodyPr/>
          <a:lstStyle/>
          <a:p>
            <a:r>
              <a:rPr lang="en-US" dirty="0"/>
              <a:t>My goal is to take population data of wolves in Yellowstone from 1995-2019, and give a forecast of potential population values over the next 5 years. Maintaining a healthy wolf population is essential to the overall health and ecosystem within Yellowstone. A population forecast, with prediction intervals that provide a lot of room for different values, will allow ecologists at Yellowstone National Park to asses how the wolf restoration project is going, and have an understanding of what future populations may look like.</a:t>
            </a:r>
          </a:p>
        </p:txBody>
      </p:sp>
    </p:spTree>
    <p:extLst>
      <p:ext uri="{BB962C8B-B14F-4D97-AF65-F5344CB8AC3E}">
        <p14:creationId xmlns:p14="http://schemas.microsoft.com/office/powerpoint/2010/main" val="3619047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Data Collection</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841248" y="5261386"/>
            <a:ext cx="5285914" cy="857098"/>
          </a:xfrm>
        </p:spPr>
        <p:txBody>
          <a:bodyPr>
            <a:normAutofit/>
          </a:bodyPr>
          <a:lstStyle/>
          <a:p>
            <a:r>
              <a:rPr lang="en-US" sz="1000" dirty="0"/>
              <a:t>https://</a:t>
            </a:r>
            <a:r>
              <a:rPr lang="en-US" sz="1000" dirty="0" err="1"/>
              <a:t>www.nps.gov</a:t>
            </a:r>
            <a:r>
              <a:rPr lang="en-US" sz="1000" dirty="0"/>
              <a:t>/yell/learn/nature/wolf-</a:t>
            </a:r>
            <a:r>
              <a:rPr lang="en-US" sz="1000" dirty="0" err="1"/>
              <a:t>reports.htm</a:t>
            </a:r>
            <a:endParaRPr lang="en-US" sz="1000" dirty="0"/>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p:txBody>
          <a:bodyPr>
            <a:normAutofit/>
          </a:bodyPr>
          <a:lstStyle/>
          <a:p>
            <a:r>
              <a:rPr lang="en-US" sz="2000" dirty="0"/>
              <a:t>Data includes Gray Wolf population in Yellowstone National Park, as well as the Northern Range, a sub-region of Yellowstone with a high density of Elk and carnivores.</a:t>
            </a:r>
          </a:p>
          <a:p>
            <a:endParaRPr lang="en-US" sz="2000" dirty="0"/>
          </a:p>
          <a:p>
            <a:r>
              <a:rPr lang="en-US" sz="2000" dirty="0"/>
              <a:t>Collection of 24 reports from 1995 to 2019</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6</a:t>
            </a:fld>
            <a:endParaRPr lang="en-US" dirty="0"/>
          </a:p>
        </p:txBody>
      </p:sp>
    </p:spTree>
    <p:extLst>
      <p:ext uri="{BB962C8B-B14F-4D97-AF65-F5344CB8AC3E}">
        <p14:creationId xmlns:p14="http://schemas.microsoft.com/office/powerpoint/2010/main" val="3733523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700F3F-CB51-F142-A0FE-66E914090889}"/>
              </a:ext>
            </a:extLst>
          </p:cNvPr>
          <p:cNvSpPr>
            <a:spLocks noGrp="1"/>
          </p:cNvSpPr>
          <p:nvPr>
            <p:ph type="sldNum" sz="quarter" idx="10"/>
          </p:nvPr>
        </p:nvSpPr>
        <p:spPr/>
        <p:txBody>
          <a:bodyPr/>
          <a:lstStyle/>
          <a:p>
            <a:fld id="{D495E168-DA5E-4888-8D8A-92B118324C14}" type="slidenum">
              <a:rPr lang="en-US" noProof="0" smtClean="0"/>
              <a:pPr/>
              <a:t>7</a:t>
            </a:fld>
            <a:endParaRPr lang="en-US" noProof="0" dirty="0"/>
          </a:p>
        </p:txBody>
      </p:sp>
      <p:graphicFrame>
        <p:nvGraphicFramePr>
          <p:cNvPr id="7" name="Table Placeholder 6">
            <a:extLst>
              <a:ext uri="{FF2B5EF4-FFF2-40B4-BE49-F238E27FC236}">
                <a16:creationId xmlns:a16="http://schemas.microsoft.com/office/drawing/2014/main" id="{A1274037-78C2-8047-9539-7F47D423FCB7}"/>
              </a:ext>
            </a:extLst>
          </p:cNvPr>
          <p:cNvGraphicFramePr>
            <a:graphicFrameLocks noGrp="1"/>
          </p:cNvGraphicFramePr>
          <p:nvPr>
            <p:ph type="tbl" sz="quarter" idx="17"/>
            <p:extLst>
              <p:ext uri="{D42A27DB-BD31-4B8C-83A1-F6EECF244321}">
                <p14:modId xmlns:p14="http://schemas.microsoft.com/office/powerpoint/2010/main" val="3589766951"/>
              </p:ext>
            </p:extLst>
          </p:nvPr>
        </p:nvGraphicFramePr>
        <p:xfrm>
          <a:off x="923101" y="2181860"/>
          <a:ext cx="6561138" cy="2494280"/>
        </p:xfrm>
        <a:graphic>
          <a:graphicData uri="http://schemas.openxmlformats.org/drawingml/2006/table">
            <a:tbl>
              <a:tblPr firstRow="1" bandRow="1">
                <a:tableStyleId>{775DCB02-9BB8-47FD-8907-85C794F793BA}</a:tableStyleId>
              </a:tblPr>
              <a:tblGrid>
                <a:gridCol w="2187046">
                  <a:extLst>
                    <a:ext uri="{9D8B030D-6E8A-4147-A177-3AD203B41FA5}">
                      <a16:colId xmlns:a16="http://schemas.microsoft.com/office/drawing/2014/main" val="3415925924"/>
                    </a:ext>
                  </a:extLst>
                </a:gridCol>
                <a:gridCol w="2187046">
                  <a:extLst>
                    <a:ext uri="{9D8B030D-6E8A-4147-A177-3AD203B41FA5}">
                      <a16:colId xmlns:a16="http://schemas.microsoft.com/office/drawing/2014/main" val="4218583315"/>
                    </a:ext>
                  </a:extLst>
                </a:gridCol>
                <a:gridCol w="2187046">
                  <a:extLst>
                    <a:ext uri="{9D8B030D-6E8A-4147-A177-3AD203B41FA5}">
                      <a16:colId xmlns:a16="http://schemas.microsoft.com/office/drawing/2014/main" val="1303015726"/>
                    </a:ext>
                  </a:extLst>
                </a:gridCol>
              </a:tblGrid>
              <a:tr h="370840">
                <a:tc>
                  <a:txBody>
                    <a:bodyPr/>
                    <a:lstStyle/>
                    <a:p>
                      <a:r>
                        <a:rPr lang="en-US" dirty="0"/>
                        <a:t>Year</a:t>
                      </a:r>
                      <a:endParaRPr lang="en-US" dirty="0">
                        <a:solidFill>
                          <a:schemeClr val="bg1"/>
                        </a:solidFill>
                      </a:endParaRPr>
                    </a:p>
                  </a:txBody>
                  <a:tcPr/>
                </a:tc>
                <a:tc>
                  <a:txBody>
                    <a:bodyPr/>
                    <a:lstStyle/>
                    <a:p>
                      <a:r>
                        <a:rPr lang="en-US" dirty="0"/>
                        <a:t>Yellowstone Population</a:t>
                      </a:r>
                      <a:endParaRPr lang="en-US" dirty="0">
                        <a:solidFill>
                          <a:schemeClr val="bg1"/>
                        </a:solidFill>
                      </a:endParaRPr>
                    </a:p>
                  </a:txBody>
                  <a:tcPr/>
                </a:tc>
                <a:tc>
                  <a:txBody>
                    <a:bodyPr/>
                    <a:lstStyle/>
                    <a:p>
                      <a:r>
                        <a:rPr lang="en-US" dirty="0"/>
                        <a:t>Northern Range</a:t>
                      </a:r>
                      <a:endParaRPr lang="en-US" dirty="0">
                        <a:solidFill>
                          <a:schemeClr val="bg1"/>
                        </a:solidFill>
                      </a:endParaRPr>
                    </a:p>
                  </a:txBody>
                  <a:tcPr/>
                </a:tc>
                <a:extLst>
                  <a:ext uri="{0D108BD9-81ED-4DB2-BD59-A6C34878D82A}">
                    <a16:rowId xmlns:a16="http://schemas.microsoft.com/office/drawing/2014/main" val="983967019"/>
                  </a:ext>
                </a:extLst>
              </a:tr>
              <a:tr h="370840">
                <a:tc>
                  <a:txBody>
                    <a:bodyPr/>
                    <a:lstStyle/>
                    <a:p>
                      <a:r>
                        <a:rPr lang="en-US" dirty="0"/>
                        <a:t>1995</a:t>
                      </a:r>
                      <a:endParaRPr lang="en-US" dirty="0">
                        <a:solidFill>
                          <a:schemeClr val="bg1"/>
                        </a:solidFill>
                      </a:endParaRPr>
                    </a:p>
                  </a:txBody>
                  <a:tcPr/>
                </a:tc>
                <a:tc>
                  <a:txBody>
                    <a:bodyPr/>
                    <a:lstStyle/>
                    <a:p>
                      <a:r>
                        <a:rPr lang="en-US" dirty="0"/>
                        <a:t>21</a:t>
                      </a:r>
                      <a:endParaRPr lang="en-US" dirty="0">
                        <a:solidFill>
                          <a:schemeClr val="bg1"/>
                        </a:solidFill>
                      </a:endParaRPr>
                    </a:p>
                  </a:txBody>
                  <a:tcPr/>
                </a:tc>
                <a:tc>
                  <a:txBody>
                    <a:bodyPr/>
                    <a:lstStyle/>
                    <a:p>
                      <a:r>
                        <a:rPr lang="en-US" dirty="0"/>
                        <a:t>21</a:t>
                      </a:r>
                      <a:endParaRPr lang="en-US" dirty="0">
                        <a:solidFill>
                          <a:schemeClr val="bg1"/>
                        </a:solidFill>
                      </a:endParaRPr>
                    </a:p>
                  </a:txBody>
                  <a:tcPr/>
                </a:tc>
                <a:extLst>
                  <a:ext uri="{0D108BD9-81ED-4DB2-BD59-A6C34878D82A}">
                    <a16:rowId xmlns:a16="http://schemas.microsoft.com/office/drawing/2014/main" val="1822918343"/>
                  </a:ext>
                </a:extLst>
              </a:tr>
              <a:tr h="370840">
                <a:tc>
                  <a:txBody>
                    <a:bodyPr/>
                    <a:lstStyle/>
                    <a:p>
                      <a:r>
                        <a:rPr lang="en-US" dirty="0"/>
                        <a:t>1996</a:t>
                      </a:r>
                      <a:endParaRPr lang="en-US" dirty="0">
                        <a:solidFill>
                          <a:schemeClr val="bg1"/>
                        </a:solidFill>
                      </a:endParaRPr>
                    </a:p>
                  </a:txBody>
                  <a:tcPr/>
                </a:tc>
                <a:tc>
                  <a:txBody>
                    <a:bodyPr/>
                    <a:lstStyle/>
                    <a:p>
                      <a:r>
                        <a:rPr lang="en-US" dirty="0"/>
                        <a:t>37</a:t>
                      </a:r>
                      <a:endParaRPr lang="en-US" dirty="0">
                        <a:solidFill>
                          <a:schemeClr val="bg1"/>
                        </a:solidFill>
                      </a:endParaRPr>
                    </a:p>
                  </a:txBody>
                  <a:tcPr/>
                </a:tc>
                <a:tc>
                  <a:txBody>
                    <a:bodyPr/>
                    <a:lstStyle/>
                    <a:p>
                      <a:r>
                        <a:rPr lang="en-US" dirty="0"/>
                        <a:t>24</a:t>
                      </a:r>
                      <a:endParaRPr lang="en-US" dirty="0">
                        <a:solidFill>
                          <a:schemeClr val="bg1"/>
                        </a:solidFill>
                      </a:endParaRPr>
                    </a:p>
                  </a:txBody>
                  <a:tcPr/>
                </a:tc>
                <a:extLst>
                  <a:ext uri="{0D108BD9-81ED-4DB2-BD59-A6C34878D82A}">
                    <a16:rowId xmlns:a16="http://schemas.microsoft.com/office/drawing/2014/main" val="2900061320"/>
                  </a:ext>
                </a:extLst>
              </a:tr>
              <a:tr h="370840">
                <a:tc>
                  <a:txBody>
                    <a:bodyPr/>
                    <a:lstStyle/>
                    <a:p>
                      <a:r>
                        <a:rPr lang="en-US" dirty="0"/>
                        <a:t>1997</a:t>
                      </a:r>
                      <a:endParaRPr lang="en-US" dirty="0">
                        <a:solidFill>
                          <a:schemeClr val="bg1"/>
                        </a:solidFill>
                      </a:endParaRPr>
                    </a:p>
                  </a:txBody>
                  <a:tcPr/>
                </a:tc>
                <a:tc>
                  <a:txBody>
                    <a:bodyPr/>
                    <a:lstStyle/>
                    <a:p>
                      <a:r>
                        <a:rPr lang="en-US" dirty="0"/>
                        <a:t>80</a:t>
                      </a:r>
                      <a:endParaRPr lang="en-US" dirty="0">
                        <a:solidFill>
                          <a:schemeClr val="bg1"/>
                        </a:solidFill>
                      </a:endParaRPr>
                    </a:p>
                  </a:txBody>
                  <a:tcPr/>
                </a:tc>
                <a:tc>
                  <a:txBody>
                    <a:bodyPr/>
                    <a:lstStyle/>
                    <a:p>
                      <a:r>
                        <a:rPr lang="en-US" dirty="0"/>
                        <a:t>32</a:t>
                      </a:r>
                      <a:endParaRPr lang="en-US" dirty="0">
                        <a:solidFill>
                          <a:schemeClr val="bg1"/>
                        </a:solidFill>
                      </a:endParaRPr>
                    </a:p>
                  </a:txBody>
                  <a:tcPr/>
                </a:tc>
                <a:extLst>
                  <a:ext uri="{0D108BD9-81ED-4DB2-BD59-A6C34878D82A}">
                    <a16:rowId xmlns:a16="http://schemas.microsoft.com/office/drawing/2014/main" val="2173944129"/>
                  </a:ext>
                </a:extLst>
              </a:tr>
              <a:tr h="370840">
                <a:tc>
                  <a:txBody>
                    <a:bodyPr/>
                    <a:lstStyle/>
                    <a:p>
                      <a:r>
                        <a:rPr lang="en-US" dirty="0"/>
                        <a:t>1998</a:t>
                      </a:r>
                      <a:endParaRPr lang="en-US" dirty="0">
                        <a:solidFill>
                          <a:schemeClr val="bg1"/>
                        </a:solidFill>
                      </a:endParaRPr>
                    </a:p>
                  </a:txBody>
                  <a:tcPr/>
                </a:tc>
                <a:tc>
                  <a:txBody>
                    <a:bodyPr/>
                    <a:lstStyle/>
                    <a:p>
                      <a:r>
                        <a:rPr lang="en-US" dirty="0"/>
                        <a:t>83</a:t>
                      </a:r>
                      <a:endParaRPr lang="en-US" dirty="0">
                        <a:solidFill>
                          <a:schemeClr val="bg1"/>
                        </a:solidFill>
                      </a:endParaRPr>
                    </a:p>
                  </a:txBody>
                  <a:tcPr/>
                </a:tc>
                <a:tc>
                  <a:txBody>
                    <a:bodyPr/>
                    <a:lstStyle/>
                    <a:p>
                      <a:r>
                        <a:rPr lang="en-US" dirty="0"/>
                        <a:t>48</a:t>
                      </a:r>
                      <a:endParaRPr lang="en-US" dirty="0">
                        <a:solidFill>
                          <a:schemeClr val="bg1"/>
                        </a:solidFill>
                      </a:endParaRPr>
                    </a:p>
                  </a:txBody>
                  <a:tcPr/>
                </a:tc>
                <a:extLst>
                  <a:ext uri="{0D108BD9-81ED-4DB2-BD59-A6C34878D82A}">
                    <a16:rowId xmlns:a16="http://schemas.microsoft.com/office/drawing/2014/main" val="2684016222"/>
                  </a:ext>
                </a:extLst>
              </a:tr>
              <a:tr h="370840">
                <a:tc>
                  <a:txBody>
                    <a:bodyPr/>
                    <a:lstStyle/>
                    <a:p>
                      <a:r>
                        <a:rPr lang="en-US" dirty="0"/>
                        <a:t>1999</a:t>
                      </a:r>
                      <a:endParaRPr lang="en-US" dirty="0">
                        <a:solidFill>
                          <a:schemeClr val="bg1"/>
                        </a:solidFill>
                      </a:endParaRPr>
                    </a:p>
                  </a:txBody>
                  <a:tcPr/>
                </a:tc>
                <a:tc>
                  <a:txBody>
                    <a:bodyPr/>
                    <a:lstStyle/>
                    <a:p>
                      <a:r>
                        <a:rPr lang="en-US" dirty="0"/>
                        <a:t>72</a:t>
                      </a:r>
                      <a:endParaRPr lang="en-US" dirty="0">
                        <a:solidFill>
                          <a:schemeClr val="bg1"/>
                        </a:solidFill>
                      </a:endParaRPr>
                    </a:p>
                  </a:txBody>
                  <a:tcPr/>
                </a:tc>
                <a:tc>
                  <a:txBody>
                    <a:bodyPr/>
                    <a:lstStyle/>
                    <a:p>
                      <a:r>
                        <a:rPr lang="en-US" dirty="0"/>
                        <a:t>44</a:t>
                      </a:r>
                      <a:endParaRPr lang="en-US" dirty="0">
                        <a:solidFill>
                          <a:schemeClr val="bg1"/>
                        </a:solidFill>
                      </a:endParaRPr>
                    </a:p>
                  </a:txBody>
                  <a:tcPr/>
                </a:tc>
                <a:extLst>
                  <a:ext uri="{0D108BD9-81ED-4DB2-BD59-A6C34878D82A}">
                    <a16:rowId xmlns:a16="http://schemas.microsoft.com/office/drawing/2014/main" val="4006232016"/>
                  </a:ext>
                </a:extLst>
              </a:tr>
            </a:tbl>
          </a:graphicData>
        </a:graphic>
      </p:graphicFrame>
      <p:sp>
        <p:nvSpPr>
          <p:cNvPr id="10" name="TextBox 9">
            <a:extLst>
              <a:ext uri="{FF2B5EF4-FFF2-40B4-BE49-F238E27FC236}">
                <a16:creationId xmlns:a16="http://schemas.microsoft.com/office/drawing/2014/main" id="{DCB0C6FC-705F-2C45-B04D-E50C96084EF6}"/>
              </a:ext>
            </a:extLst>
          </p:cNvPr>
          <p:cNvSpPr txBox="1"/>
          <p:nvPr/>
        </p:nvSpPr>
        <p:spPr>
          <a:xfrm>
            <a:off x="8686800" y="940526"/>
            <a:ext cx="2325189" cy="1200329"/>
          </a:xfrm>
          <a:prstGeom prst="rect">
            <a:avLst/>
          </a:prstGeom>
          <a:noFill/>
        </p:spPr>
        <p:txBody>
          <a:bodyPr wrap="square" rtlCol="0">
            <a:spAutoFit/>
          </a:bodyPr>
          <a:lstStyle/>
          <a:p>
            <a:r>
              <a:rPr lang="en-US" dirty="0">
                <a:solidFill>
                  <a:schemeClr val="bg1"/>
                </a:solidFill>
              </a:rPr>
              <a:t>Yellowstone Population = Total Wolf Population in Yellowstone</a:t>
            </a:r>
          </a:p>
        </p:txBody>
      </p:sp>
      <p:sp>
        <p:nvSpPr>
          <p:cNvPr id="11" name="TextBox 10">
            <a:extLst>
              <a:ext uri="{FF2B5EF4-FFF2-40B4-BE49-F238E27FC236}">
                <a16:creationId xmlns:a16="http://schemas.microsoft.com/office/drawing/2014/main" id="{BC06F13E-9B28-694B-A823-67C2CB8F5EE3}"/>
              </a:ext>
            </a:extLst>
          </p:cNvPr>
          <p:cNvSpPr txBox="1"/>
          <p:nvPr/>
        </p:nvSpPr>
        <p:spPr>
          <a:xfrm>
            <a:off x="8791303" y="3709851"/>
            <a:ext cx="1828800" cy="1200329"/>
          </a:xfrm>
          <a:prstGeom prst="rect">
            <a:avLst/>
          </a:prstGeom>
          <a:noFill/>
        </p:spPr>
        <p:txBody>
          <a:bodyPr wrap="square" rtlCol="0">
            <a:spAutoFit/>
          </a:bodyPr>
          <a:lstStyle/>
          <a:p>
            <a:r>
              <a:rPr lang="en-US" dirty="0">
                <a:solidFill>
                  <a:schemeClr val="bg1"/>
                </a:solidFill>
              </a:rPr>
              <a:t>Northern Range = Wolf Population in Northern Range</a:t>
            </a:r>
          </a:p>
        </p:txBody>
      </p:sp>
    </p:spTree>
    <p:extLst>
      <p:ext uri="{BB962C8B-B14F-4D97-AF65-F5344CB8AC3E}">
        <p14:creationId xmlns:p14="http://schemas.microsoft.com/office/powerpoint/2010/main" val="3062789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4D4666-C7AD-6149-AF6C-F2D5060FBBC6}"/>
              </a:ext>
            </a:extLst>
          </p:cNvPr>
          <p:cNvSpPr>
            <a:spLocks noGrp="1"/>
          </p:cNvSpPr>
          <p:nvPr>
            <p:ph type="sldNum" sz="quarter" idx="10"/>
          </p:nvPr>
        </p:nvSpPr>
        <p:spPr/>
        <p:txBody>
          <a:bodyPr/>
          <a:lstStyle/>
          <a:p>
            <a:fld id="{D495E168-DA5E-4888-8D8A-92B118324C14}" type="slidenum">
              <a:rPr lang="en-US" noProof="0" smtClean="0"/>
              <a:pPr/>
              <a:t>8</a:t>
            </a:fld>
            <a:endParaRPr lang="en-US" noProof="0" dirty="0"/>
          </a:p>
        </p:txBody>
      </p:sp>
      <p:sp>
        <p:nvSpPr>
          <p:cNvPr id="4" name="Title 3">
            <a:extLst>
              <a:ext uri="{FF2B5EF4-FFF2-40B4-BE49-F238E27FC236}">
                <a16:creationId xmlns:a16="http://schemas.microsoft.com/office/drawing/2014/main" id="{04E38F94-E19B-3442-95D3-C7D47AF6E44B}"/>
              </a:ext>
            </a:extLst>
          </p:cNvPr>
          <p:cNvSpPr>
            <a:spLocks noGrp="1"/>
          </p:cNvSpPr>
          <p:nvPr>
            <p:ph type="title"/>
          </p:nvPr>
        </p:nvSpPr>
        <p:spPr/>
        <p:txBody>
          <a:bodyPr/>
          <a:lstStyle/>
          <a:p>
            <a:r>
              <a:rPr lang="en-US" dirty="0"/>
              <a:t>Distribution of the Data</a:t>
            </a:r>
          </a:p>
        </p:txBody>
      </p:sp>
      <p:pic>
        <p:nvPicPr>
          <p:cNvPr id="6" name="Picture 5">
            <a:extLst>
              <a:ext uri="{FF2B5EF4-FFF2-40B4-BE49-F238E27FC236}">
                <a16:creationId xmlns:a16="http://schemas.microsoft.com/office/drawing/2014/main" id="{DAC68BF8-2B85-914F-8B5C-ADAE45DA27EB}"/>
              </a:ext>
            </a:extLst>
          </p:cNvPr>
          <p:cNvPicPr>
            <a:picLocks noChangeAspect="1"/>
          </p:cNvPicPr>
          <p:nvPr/>
        </p:nvPicPr>
        <p:blipFill>
          <a:blip r:embed="rId2"/>
          <a:stretch>
            <a:fillRect/>
          </a:stretch>
        </p:blipFill>
        <p:spPr>
          <a:xfrm>
            <a:off x="692331" y="1997838"/>
            <a:ext cx="4215444" cy="4034523"/>
          </a:xfrm>
          <a:prstGeom prst="rect">
            <a:avLst/>
          </a:prstGeom>
        </p:spPr>
      </p:pic>
      <p:pic>
        <p:nvPicPr>
          <p:cNvPr id="8" name="Picture 7">
            <a:extLst>
              <a:ext uri="{FF2B5EF4-FFF2-40B4-BE49-F238E27FC236}">
                <a16:creationId xmlns:a16="http://schemas.microsoft.com/office/drawing/2014/main" id="{91AA156E-BB74-CE45-8671-EC2965255E84}"/>
              </a:ext>
            </a:extLst>
          </p:cNvPr>
          <p:cNvPicPr>
            <a:picLocks noChangeAspect="1"/>
          </p:cNvPicPr>
          <p:nvPr/>
        </p:nvPicPr>
        <p:blipFill>
          <a:blip r:embed="rId3"/>
          <a:stretch>
            <a:fillRect/>
          </a:stretch>
        </p:blipFill>
        <p:spPr>
          <a:xfrm>
            <a:off x="5165089" y="1997839"/>
            <a:ext cx="4215443" cy="4034522"/>
          </a:xfrm>
          <a:prstGeom prst="rect">
            <a:avLst/>
          </a:prstGeom>
        </p:spPr>
      </p:pic>
      <p:sp>
        <p:nvSpPr>
          <p:cNvPr id="9" name="TextBox 8">
            <a:extLst>
              <a:ext uri="{FF2B5EF4-FFF2-40B4-BE49-F238E27FC236}">
                <a16:creationId xmlns:a16="http://schemas.microsoft.com/office/drawing/2014/main" id="{4594FA0E-449A-0E46-A529-C81DACF8C37A}"/>
              </a:ext>
            </a:extLst>
          </p:cNvPr>
          <p:cNvSpPr txBox="1"/>
          <p:nvPr/>
        </p:nvSpPr>
        <p:spPr>
          <a:xfrm>
            <a:off x="9464238" y="1997839"/>
            <a:ext cx="2244436" cy="2862322"/>
          </a:xfrm>
          <a:prstGeom prst="rect">
            <a:avLst/>
          </a:prstGeom>
          <a:noFill/>
        </p:spPr>
        <p:txBody>
          <a:bodyPr wrap="square" rtlCol="0">
            <a:spAutoFit/>
          </a:bodyPr>
          <a:lstStyle/>
          <a:p>
            <a:r>
              <a:rPr lang="en-US" dirty="0">
                <a:solidFill>
                  <a:schemeClr val="bg1"/>
                </a:solidFill>
              </a:rPr>
              <a:t>Normality Test (Shapiro – Wilk)</a:t>
            </a:r>
          </a:p>
          <a:p>
            <a:endParaRPr lang="en-US" dirty="0">
              <a:solidFill>
                <a:schemeClr val="bg1"/>
              </a:solidFill>
            </a:endParaRPr>
          </a:p>
          <a:p>
            <a:r>
              <a:rPr lang="en-US" dirty="0">
                <a:solidFill>
                  <a:schemeClr val="bg1"/>
                </a:solidFill>
              </a:rPr>
              <a:t>W Test Statistic = 0.9511</a:t>
            </a:r>
          </a:p>
          <a:p>
            <a:r>
              <a:rPr lang="en-US" dirty="0">
                <a:solidFill>
                  <a:schemeClr val="bg1"/>
                </a:solidFill>
              </a:rPr>
              <a:t>P-Value = 0.265</a:t>
            </a:r>
          </a:p>
          <a:p>
            <a:endParaRPr lang="en-US" dirty="0">
              <a:solidFill>
                <a:schemeClr val="bg1"/>
              </a:solidFill>
            </a:endParaRPr>
          </a:p>
          <a:p>
            <a:r>
              <a:rPr lang="en-US" dirty="0">
                <a:solidFill>
                  <a:schemeClr val="bg1"/>
                </a:solidFill>
              </a:rPr>
              <a:t>This test statistic suggests the data is normally distributed</a:t>
            </a:r>
          </a:p>
        </p:txBody>
      </p:sp>
    </p:spTree>
    <p:extLst>
      <p:ext uri="{BB962C8B-B14F-4D97-AF65-F5344CB8AC3E}">
        <p14:creationId xmlns:p14="http://schemas.microsoft.com/office/powerpoint/2010/main" val="2575991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16038A-24FA-294C-B1B8-E8507ADB10AE}"/>
              </a:ext>
            </a:extLst>
          </p:cNvPr>
          <p:cNvSpPr>
            <a:spLocks noGrp="1"/>
          </p:cNvSpPr>
          <p:nvPr>
            <p:ph type="sldNum" sz="quarter" idx="10"/>
          </p:nvPr>
        </p:nvSpPr>
        <p:spPr/>
        <p:txBody>
          <a:bodyPr/>
          <a:lstStyle/>
          <a:p>
            <a:fld id="{D495E168-DA5E-4888-8D8A-92B118324C14}" type="slidenum">
              <a:rPr lang="en-US" noProof="0" smtClean="0"/>
              <a:pPr/>
              <a:t>9</a:t>
            </a:fld>
            <a:endParaRPr lang="en-US" noProof="0" dirty="0"/>
          </a:p>
        </p:txBody>
      </p:sp>
      <p:sp>
        <p:nvSpPr>
          <p:cNvPr id="4" name="Title 3">
            <a:extLst>
              <a:ext uri="{FF2B5EF4-FFF2-40B4-BE49-F238E27FC236}">
                <a16:creationId xmlns:a16="http://schemas.microsoft.com/office/drawing/2014/main" id="{8336705D-9A2C-7E47-B385-691C237F8608}"/>
              </a:ext>
            </a:extLst>
          </p:cNvPr>
          <p:cNvSpPr>
            <a:spLocks noGrp="1"/>
          </p:cNvSpPr>
          <p:nvPr>
            <p:ph type="title"/>
          </p:nvPr>
        </p:nvSpPr>
        <p:spPr/>
        <p:txBody>
          <a:bodyPr>
            <a:normAutofit/>
          </a:bodyPr>
          <a:lstStyle/>
          <a:p>
            <a:r>
              <a:rPr lang="en-US" sz="3200" dirty="0"/>
              <a:t>Basic Statistics of Wolf Population in Yellowstone</a:t>
            </a:r>
          </a:p>
        </p:txBody>
      </p:sp>
      <p:graphicFrame>
        <p:nvGraphicFramePr>
          <p:cNvPr id="5" name="Table 4">
            <a:extLst>
              <a:ext uri="{FF2B5EF4-FFF2-40B4-BE49-F238E27FC236}">
                <a16:creationId xmlns:a16="http://schemas.microsoft.com/office/drawing/2014/main" id="{EE09DA90-A326-C645-BD59-8AE7D356243E}"/>
              </a:ext>
            </a:extLst>
          </p:cNvPr>
          <p:cNvGraphicFramePr>
            <a:graphicFrameLocks noGrp="1"/>
          </p:cNvGraphicFramePr>
          <p:nvPr>
            <p:extLst>
              <p:ext uri="{D42A27DB-BD31-4B8C-83A1-F6EECF244321}">
                <p14:modId xmlns:p14="http://schemas.microsoft.com/office/powerpoint/2010/main" val="1743383390"/>
              </p:ext>
            </p:extLst>
          </p:nvPr>
        </p:nvGraphicFramePr>
        <p:xfrm>
          <a:off x="2032000" y="2215957"/>
          <a:ext cx="8128000" cy="2595880"/>
        </p:xfrm>
        <a:graphic>
          <a:graphicData uri="http://schemas.openxmlformats.org/drawingml/2006/table">
            <a:tbl>
              <a:tblPr firstRow="1" bandRow="1">
                <a:tableStyleId>{284E427A-3D55-4303-BF80-6455036E1DE7}</a:tableStyleId>
              </a:tblPr>
              <a:tblGrid>
                <a:gridCol w="4064000">
                  <a:extLst>
                    <a:ext uri="{9D8B030D-6E8A-4147-A177-3AD203B41FA5}">
                      <a16:colId xmlns:a16="http://schemas.microsoft.com/office/drawing/2014/main" val="3547966896"/>
                    </a:ext>
                  </a:extLst>
                </a:gridCol>
                <a:gridCol w="4064000">
                  <a:extLst>
                    <a:ext uri="{9D8B030D-6E8A-4147-A177-3AD203B41FA5}">
                      <a16:colId xmlns:a16="http://schemas.microsoft.com/office/drawing/2014/main" val="1327007159"/>
                    </a:ext>
                  </a:extLst>
                </a:gridCol>
              </a:tblGrid>
              <a:tr h="370840">
                <a:tc>
                  <a:txBody>
                    <a:bodyPr/>
                    <a:lstStyle/>
                    <a:p>
                      <a:r>
                        <a:rPr lang="en-US" dirty="0"/>
                        <a:t>Statistic</a:t>
                      </a:r>
                    </a:p>
                  </a:txBody>
                  <a:tcPr/>
                </a:tc>
                <a:tc>
                  <a:txBody>
                    <a:bodyPr/>
                    <a:lstStyle/>
                    <a:p>
                      <a:r>
                        <a:rPr lang="en-US" dirty="0"/>
                        <a:t>Value</a:t>
                      </a:r>
                    </a:p>
                  </a:txBody>
                  <a:tcPr/>
                </a:tc>
                <a:extLst>
                  <a:ext uri="{0D108BD9-81ED-4DB2-BD59-A6C34878D82A}">
                    <a16:rowId xmlns:a16="http://schemas.microsoft.com/office/drawing/2014/main" val="3453496825"/>
                  </a:ext>
                </a:extLst>
              </a:tr>
              <a:tr h="370840">
                <a:tc>
                  <a:txBody>
                    <a:bodyPr/>
                    <a:lstStyle/>
                    <a:p>
                      <a:r>
                        <a:rPr lang="en-US" dirty="0"/>
                        <a:t>Mean</a:t>
                      </a:r>
                    </a:p>
                  </a:txBody>
                  <a:tcPr/>
                </a:tc>
                <a:tc>
                  <a:txBody>
                    <a:bodyPr/>
                    <a:lstStyle/>
                    <a:p>
                      <a:r>
                        <a:rPr lang="en-US" dirty="0"/>
                        <a:t>105.36</a:t>
                      </a:r>
                    </a:p>
                  </a:txBody>
                  <a:tcPr/>
                </a:tc>
                <a:extLst>
                  <a:ext uri="{0D108BD9-81ED-4DB2-BD59-A6C34878D82A}">
                    <a16:rowId xmlns:a16="http://schemas.microsoft.com/office/drawing/2014/main" val="3504099963"/>
                  </a:ext>
                </a:extLst>
              </a:tr>
              <a:tr h="370840">
                <a:tc>
                  <a:txBody>
                    <a:bodyPr/>
                    <a:lstStyle/>
                    <a:p>
                      <a:r>
                        <a:rPr lang="en-US" dirty="0"/>
                        <a:t>Median</a:t>
                      </a:r>
                    </a:p>
                  </a:txBody>
                  <a:tcPr/>
                </a:tc>
                <a:tc>
                  <a:txBody>
                    <a:bodyPr/>
                    <a:lstStyle/>
                    <a:p>
                      <a:r>
                        <a:rPr lang="en-US" dirty="0"/>
                        <a:t>98</a:t>
                      </a:r>
                    </a:p>
                  </a:txBody>
                  <a:tcPr/>
                </a:tc>
                <a:extLst>
                  <a:ext uri="{0D108BD9-81ED-4DB2-BD59-A6C34878D82A}">
                    <a16:rowId xmlns:a16="http://schemas.microsoft.com/office/drawing/2014/main" val="3320908681"/>
                  </a:ext>
                </a:extLst>
              </a:tr>
              <a:tr h="370840">
                <a:tc>
                  <a:txBody>
                    <a:bodyPr/>
                    <a:lstStyle/>
                    <a:p>
                      <a:r>
                        <a:rPr lang="en-US" dirty="0">
                          <a:highlight>
                            <a:srgbClr val="FFFF00"/>
                          </a:highlight>
                        </a:rPr>
                        <a:t>Variance</a:t>
                      </a:r>
                    </a:p>
                  </a:txBody>
                  <a:tcPr/>
                </a:tc>
                <a:tc>
                  <a:txBody>
                    <a:bodyPr/>
                    <a:lstStyle/>
                    <a:p>
                      <a:r>
                        <a:rPr lang="en-US" dirty="0">
                          <a:highlight>
                            <a:srgbClr val="FFFF00"/>
                          </a:highlight>
                        </a:rPr>
                        <a:t>1374.99</a:t>
                      </a:r>
                    </a:p>
                  </a:txBody>
                  <a:tcPr/>
                </a:tc>
                <a:extLst>
                  <a:ext uri="{0D108BD9-81ED-4DB2-BD59-A6C34878D82A}">
                    <a16:rowId xmlns:a16="http://schemas.microsoft.com/office/drawing/2014/main" val="472413408"/>
                  </a:ext>
                </a:extLst>
              </a:tr>
              <a:tr h="370840">
                <a:tc>
                  <a:txBody>
                    <a:bodyPr/>
                    <a:lstStyle/>
                    <a:p>
                      <a:r>
                        <a:rPr lang="en-US" dirty="0"/>
                        <a:t>Standard Deviation</a:t>
                      </a:r>
                    </a:p>
                  </a:txBody>
                  <a:tcPr/>
                </a:tc>
                <a:tc>
                  <a:txBody>
                    <a:bodyPr/>
                    <a:lstStyle/>
                    <a:p>
                      <a:r>
                        <a:rPr lang="en-US" dirty="0"/>
                        <a:t>37.080858</a:t>
                      </a:r>
                    </a:p>
                  </a:txBody>
                  <a:tcPr/>
                </a:tc>
                <a:extLst>
                  <a:ext uri="{0D108BD9-81ED-4DB2-BD59-A6C34878D82A}">
                    <a16:rowId xmlns:a16="http://schemas.microsoft.com/office/drawing/2014/main" val="3594944487"/>
                  </a:ext>
                </a:extLst>
              </a:tr>
              <a:tr h="370840">
                <a:tc>
                  <a:txBody>
                    <a:bodyPr/>
                    <a:lstStyle/>
                    <a:p>
                      <a:r>
                        <a:rPr lang="en-US" dirty="0"/>
                        <a:t>Skewness</a:t>
                      </a:r>
                    </a:p>
                  </a:txBody>
                  <a:tcPr/>
                </a:tc>
                <a:tc>
                  <a:txBody>
                    <a:bodyPr/>
                    <a:lstStyle/>
                    <a:p>
                      <a:r>
                        <a:rPr lang="en-US" dirty="0"/>
                        <a:t>-0.013395</a:t>
                      </a:r>
                    </a:p>
                  </a:txBody>
                  <a:tcPr/>
                </a:tc>
                <a:extLst>
                  <a:ext uri="{0D108BD9-81ED-4DB2-BD59-A6C34878D82A}">
                    <a16:rowId xmlns:a16="http://schemas.microsoft.com/office/drawing/2014/main" val="1398996865"/>
                  </a:ext>
                </a:extLst>
              </a:tr>
              <a:tr h="370840">
                <a:tc>
                  <a:txBody>
                    <a:bodyPr/>
                    <a:lstStyle/>
                    <a:p>
                      <a:r>
                        <a:rPr lang="en-US" dirty="0"/>
                        <a:t>Kurtosis</a:t>
                      </a:r>
                    </a:p>
                  </a:txBody>
                  <a:tcPr/>
                </a:tc>
                <a:tc>
                  <a:txBody>
                    <a:bodyPr/>
                    <a:lstStyle/>
                    <a:p>
                      <a:r>
                        <a:rPr lang="en-US" dirty="0"/>
                        <a:t>-0.098536</a:t>
                      </a:r>
                    </a:p>
                  </a:txBody>
                  <a:tcPr/>
                </a:tc>
                <a:extLst>
                  <a:ext uri="{0D108BD9-81ED-4DB2-BD59-A6C34878D82A}">
                    <a16:rowId xmlns:a16="http://schemas.microsoft.com/office/drawing/2014/main" val="2474301280"/>
                  </a:ext>
                </a:extLst>
              </a:tr>
            </a:tbl>
          </a:graphicData>
        </a:graphic>
      </p:graphicFrame>
      <p:sp>
        <p:nvSpPr>
          <p:cNvPr id="6" name="TextBox 5">
            <a:extLst>
              <a:ext uri="{FF2B5EF4-FFF2-40B4-BE49-F238E27FC236}">
                <a16:creationId xmlns:a16="http://schemas.microsoft.com/office/drawing/2014/main" id="{F78F1620-AE0B-7B4A-907F-184292FFC3C6}"/>
              </a:ext>
            </a:extLst>
          </p:cNvPr>
          <p:cNvSpPr txBox="1"/>
          <p:nvPr/>
        </p:nvSpPr>
        <p:spPr>
          <a:xfrm>
            <a:off x="3762103" y="5003074"/>
            <a:ext cx="4153988" cy="646331"/>
          </a:xfrm>
          <a:prstGeom prst="rect">
            <a:avLst/>
          </a:prstGeom>
          <a:noFill/>
        </p:spPr>
        <p:txBody>
          <a:bodyPr wrap="square" rtlCol="0">
            <a:spAutoFit/>
          </a:bodyPr>
          <a:lstStyle/>
          <a:p>
            <a:r>
              <a:rPr lang="en-US" dirty="0">
                <a:solidFill>
                  <a:schemeClr val="bg1"/>
                </a:solidFill>
              </a:rPr>
              <a:t>*High Variance due to wide range of values between 1995-2009</a:t>
            </a:r>
          </a:p>
        </p:txBody>
      </p:sp>
    </p:spTree>
    <p:extLst>
      <p:ext uri="{BB962C8B-B14F-4D97-AF65-F5344CB8AC3E}">
        <p14:creationId xmlns:p14="http://schemas.microsoft.com/office/powerpoint/2010/main" val="19448889"/>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2.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0</TotalTime>
  <Words>1093</Words>
  <Application>Microsoft Macintosh PowerPoint</Application>
  <PresentationFormat>Widescreen</PresentationFormat>
  <Paragraphs>221</Paragraphs>
  <Slides>22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Cambria Math</vt:lpstr>
      <vt:lpstr>Franklin Gothic Book</vt:lpstr>
      <vt:lpstr>Gill Sans MT</vt:lpstr>
      <vt:lpstr>Office Theme</vt:lpstr>
      <vt:lpstr>A Time Series Analysis of Gray Wolf Population in Yellowstone</vt:lpstr>
      <vt:lpstr>Presentation Overview</vt:lpstr>
      <vt:lpstr>Why Wolves are Important</vt:lpstr>
      <vt:lpstr>A Healthier Ecosystem</vt:lpstr>
      <vt:lpstr>My Goal</vt:lpstr>
      <vt:lpstr>Data Collection</vt:lpstr>
      <vt:lpstr>PowerPoint Presentation</vt:lpstr>
      <vt:lpstr>Distribution of the Data</vt:lpstr>
      <vt:lpstr>Basic Statistics of Wolf Population in Yellowstone</vt:lpstr>
      <vt:lpstr>Investigating the Raw Data (Stationary vs Non-Stationary)</vt:lpstr>
      <vt:lpstr>Model Creation</vt:lpstr>
      <vt:lpstr>PowerPoint Presentation</vt:lpstr>
      <vt:lpstr>Goodness of Fit of ARIMA(2,1,2)</vt:lpstr>
      <vt:lpstr>Goodness of Fit Cont.</vt:lpstr>
      <vt:lpstr>Potential Other Methods/Models</vt:lpstr>
      <vt:lpstr>ARIMA(2,2,1)</vt:lpstr>
      <vt:lpstr>ARIMA(2,1,2) vs ARIMA(2,2,1)</vt:lpstr>
      <vt:lpstr>Forecasted Values Over Next 5 Years Using ARIMA(2,1,2)</vt:lpstr>
      <vt:lpstr>Summary of Analysis</vt:lpstr>
      <vt:lpstr>Potential Future Projects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SHANE WILLIAM MCINTYRE</dc:creator>
  <cp:lastModifiedBy/>
  <cp:revision>1</cp:revision>
  <dcterms:created xsi:type="dcterms:W3CDTF">2021-03-25T01:04:18Z</dcterms:created>
  <dcterms:modified xsi:type="dcterms:W3CDTF">2021-03-25T18:11:49Z</dcterms:modified>
</cp:coreProperties>
</file>